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256" r:id="rId2"/>
    <p:sldId id="295" r:id="rId3"/>
    <p:sldId id="270" r:id="rId4"/>
    <p:sldId id="272" r:id="rId5"/>
    <p:sldId id="383" r:id="rId6"/>
    <p:sldId id="262" r:id="rId7"/>
    <p:sldId id="339" r:id="rId8"/>
    <p:sldId id="374" r:id="rId9"/>
    <p:sldId id="370" r:id="rId10"/>
    <p:sldId id="371" r:id="rId11"/>
    <p:sldId id="375" r:id="rId12"/>
    <p:sldId id="372" r:id="rId13"/>
    <p:sldId id="373" r:id="rId14"/>
    <p:sldId id="357" r:id="rId15"/>
    <p:sldId id="385" r:id="rId16"/>
    <p:sldId id="388" r:id="rId17"/>
    <p:sldId id="386" r:id="rId18"/>
    <p:sldId id="387" r:id="rId19"/>
    <p:sldId id="389" r:id="rId20"/>
    <p:sldId id="360" r:id="rId21"/>
    <p:sldId id="361" r:id="rId22"/>
    <p:sldId id="369" r:id="rId23"/>
    <p:sldId id="379" r:id="rId24"/>
    <p:sldId id="362" r:id="rId25"/>
    <p:sldId id="355" r:id="rId26"/>
    <p:sldId id="350" r:id="rId27"/>
    <p:sldId id="363" r:id="rId28"/>
    <p:sldId id="365" r:id="rId29"/>
    <p:sldId id="354" r:id="rId30"/>
    <p:sldId id="376" r:id="rId31"/>
    <p:sldId id="377" r:id="rId32"/>
    <p:sldId id="378" r:id="rId33"/>
    <p:sldId id="380" r:id="rId34"/>
    <p:sldId id="359" r:id="rId35"/>
    <p:sldId id="366" r:id="rId36"/>
    <p:sldId id="384" r:id="rId37"/>
    <p:sldId id="381" r:id="rId38"/>
    <p:sldId id="382" r:id="rId39"/>
    <p:sldId id="367" r:id="rId40"/>
    <p:sldId id="368" r:id="rId41"/>
    <p:sldId id="358" r:id="rId42"/>
    <p:sldId id="356" r:id="rId43"/>
    <p:sldId id="340" r:id="rId44"/>
    <p:sldId id="345" r:id="rId45"/>
    <p:sldId id="346" r:id="rId46"/>
    <p:sldId id="347" r:id="rId47"/>
    <p:sldId id="348" r:id="rId48"/>
    <p:sldId id="352" r:id="rId49"/>
    <p:sldId id="353" r:id="rId50"/>
    <p:sldId id="342" r:id="rId51"/>
    <p:sldId id="341" r:id="rId52"/>
    <p:sldId id="344" r:id="rId53"/>
    <p:sldId id="343" r:id="rId54"/>
    <p:sldId id="349" r:id="rId55"/>
    <p:sldId id="351" r:id="rId56"/>
    <p:sldId id="260" r:id="rId57"/>
    <p:sldId id="299" r:id="rId58"/>
    <p:sldId id="297" r:id="rId59"/>
    <p:sldId id="263" r:id="rId60"/>
    <p:sldId id="300" r:id="rId61"/>
    <p:sldId id="302" r:id="rId62"/>
    <p:sldId id="301" r:id="rId63"/>
    <p:sldId id="266" r:id="rId64"/>
    <p:sldId id="267" r:id="rId65"/>
    <p:sldId id="268" r:id="rId66"/>
    <p:sldId id="273" r:id="rId67"/>
    <p:sldId id="274" r:id="rId68"/>
    <p:sldId id="276" r:id="rId69"/>
    <p:sldId id="285" r:id="rId70"/>
    <p:sldId id="286" r:id="rId71"/>
    <p:sldId id="277" r:id="rId72"/>
    <p:sldId id="305" r:id="rId73"/>
    <p:sldId id="313" r:id="rId74"/>
    <p:sldId id="311" r:id="rId75"/>
    <p:sldId id="319" r:id="rId76"/>
    <p:sldId id="309" r:id="rId77"/>
    <p:sldId id="316" r:id="rId78"/>
    <p:sldId id="317" r:id="rId79"/>
    <p:sldId id="325" r:id="rId80"/>
    <p:sldId id="333" r:id="rId81"/>
    <p:sldId id="331" r:id="rId82"/>
    <p:sldId id="332" r:id="rId83"/>
    <p:sldId id="336" r:id="rId84"/>
    <p:sldId id="337" r:id="rId85"/>
    <p:sldId id="338" r:id="rId86"/>
    <p:sldId id="335" r:id="rId87"/>
    <p:sldId id="318" r:id="rId88"/>
    <p:sldId id="326" r:id="rId89"/>
    <p:sldId id="314" r:id="rId90"/>
    <p:sldId id="315" r:id="rId91"/>
    <p:sldId id="307" r:id="rId92"/>
    <p:sldId id="303" r:id="rId93"/>
    <p:sldId id="304" r:id="rId94"/>
    <p:sldId id="327" r:id="rId95"/>
    <p:sldId id="320" r:id="rId96"/>
    <p:sldId id="321" r:id="rId97"/>
    <p:sldId id="328" r:id="rId98"/>
    <p:sldId id="323" r:id="rId99"/>
    <p:sldId id="322" r:id="rId100"/>
    <p:sldId id="329" r:id="rId101"/>
    <p:sldId id="324" r:id="rId102"/>
    <p:sldId id="334" r:id="rId10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F4FA3-0857-CE31-F683-5431121F4621}" name=" " initials="" userId="S::js46bidu@tu-darmstadt.de::d03d2b1e-f1ec-47c6-ae44-c026a216bc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6197"/>
  </p:normalViewPr>
  <p:slideViewPr>
    <p:cSldViewPr snapToGrid="0">
      <p:cViewPr>
        <p:scale>
          <a:sx n="129" d="100"/>
          <a:sy n="129" d="100"/>
        </p:scale>
        <p:origin x="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8/10/relationships/authors" Target="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07D3-C6DE-49C0-9A33-FA3231C691CA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B1EAA-E905-4B8D-AE8A-CDB584FD47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0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3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1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predict the final scene first, then do the actions, instead of </a:t>
            </a:r>
            <a:r>
              <a:rPr lang="en-US" altLang="zh-CN" dirty="0"/>
              <a:t>sensing the environment step by step</a:t>
            </a:r>
            <a:r>
              <a:rPr lang="en-US" dirty="0"/>
              <a:t>. It is suitable for a familiar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invention by clustering does not work well. </a:t>
            </a:r>
          </a:p>
          <a:p>
            <a:r>
              <a:rPr lang="en-US" dirty="0"/>
              <a:t>We can consider invention by chaining. Also likes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no chain invention in nearby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predicate not exist in the negative image, we can use it for new predicate invention</a:t>
            </a:r>
          </a:p>
          <a:p>
            <a:r>
              <a:rPr lang="en-US" dirty="0"/>
              <a:t>All the positive-only predicate can be clustered together and consider as a new predicate.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0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training set more general, small ball on the right side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B1EAA-E905-4B8D-AE8A-CDB584FD47B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37F-1773-34A0-A9CE-F001C85C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0836C-8F88-448A-030B-D43B4D84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41C-0F24-C7C6-5954-F87DC53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59AD-7542-5E00-978A-8A008F2B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EDE85-DEEE-2238-25EF-1B21CA6B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F6-A101-3EA2-19C9-64F9D959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F075F-1670-E314-4374-880C31B86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E56-5BEC-C0FE-1227-AFFAEB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FB78-7621-AD18-6326-BF599976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4AE5-6AE0-E0B1-0AAA-A92AD8D6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23BD2-47DE-E3C2-5C61-44E328BCA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D9E8C-D4AA-2ADE-EA85-EA54B19D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F08-ED4B-5674-EEE7-EEF7DBE2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C4EE-BA57-FCAF-29AA-E88A874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2468-BF0E-6929-0997-4C879439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CD19-1B41-21F8-9B21-743D74BB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77D0-1882-8B66-E65B-75170FF1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4A23-8129-AFB5-9150-806DB6EC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24F-4833-19C8-A5C8-3A197319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A82E-8844-D48A-E21A-BB1637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34A1-FBC0-91D2-3BD0-AB0715F6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2C2F-E89B-077D-924B-DC832EC1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B78FB-9C5B-E221-948C-08AC801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3CA5-6AF7-C585-33A5-1AADE717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CD0-BA06-1196-58A1-8131E54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C97B-F66B-1E80-2AE4-FB44DB4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EAD4-6A05-2F85-E4EA-18FDD757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A87A-68EC-9808-6AF8-7EB5CA7C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B6DD-18D0-D127-97D1-FA990E0F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18A0-9793-5890-3B39-DBACCDD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3FAC-80A0-E682-4107-3CABFC7C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5B8A-DE0E-CF23-5F16-C6895349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2F58-D6BB-C1C8-9340-78C6F56E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D06A-4CF0-0C5C-0953-7F6CF861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A59F8-1F48-E967-CD5D-D0C128A9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659EF-89A9-604D-53BB-B5DCA87A1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CD8C5-02BC-D9C6-946F-DA45386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27865-5BAA-E0FB-2B6D-0EF4E527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CEA94-1731-DF41-EE41-38D15D39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4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5F54-2219-DB77-9E31-DA35733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C8C2-B932-AC06-F163-173A8022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45FF-A7B6-5BAC-824D-73583868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40E18-E1AF-0D1C-2ADD-0AB9EF64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C596A-775D-4426-632B-1E56DAD9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6F12-4D75-8838-0CA5-3C4F9149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EA9-124E-BCF2-6DD2-DDCD2F9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078F-8340-E470-AC7A-920E5315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BF1E-2701-1210-B95D-C55F0061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EF160-C58F-EA94-D7D2-0AB2BCFA2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1CCE-AE57-6FF9-24FA-2DB0B0F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1784-CF00-6883-DB94-3A7F16C0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8289-C2C2-6C1C-3CDD-C4D54F55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488-A353-9D7F-888B-D802D28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04487-2317-F1D3-0F7D-7F0BDC60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BF90-A966-C145-E1A0-F033BD94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831A-8951-638B-1C12-10D30F77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C8192-E719-6EAD-D80A-3CF66F2F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CE0-8D2A-7B7D-05AE-3E553869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CC2E7-9B79-2101-F023-4992325F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C52E-CAF5-544C-1DE2-C111CFB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C1E3-117C-C846-FD0D-EF99E4C9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49FD-7C5B-4276-A951-5649DCFA9F7C}" type="datetimeFigureOut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9C32-00C5-5E30-4FD0-8459B831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1233-D440-663C-49AE-428A35F40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3CC-2117-4586-8CB8-C7BC135D9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3.wdp"/><Relationship Id="rId3" Type="http://schemas.openxmlformats.org/officeDocument/2006/relationships/image" Target="../media/image14.png"/><Relationship Id="rId21" Type="http://schemas.openxmlformats.org/officeDocument/2006/relationships/image" Target="../media/image18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openxmlformats.org/officeDocument/2006/relationships/image" Target="../media/image16.png"/><Relationship Id="rId25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microsoft.com/office/2007/relationships/hdphoto" Target="../media/hdphoto1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24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microsoft.com/office/2007/relationships/hdphoto" Target="../media/hdphoto11.wdp"/><Relationship Id="rId23" Type="http://schemas.openxmlformats.org/officeDocument/2006/relationships/image" Target="../media/image20.png"/><Relationship Id="rId10" Type="http://schemas.microsoft.com/office/2007/relationships/hdphoto" Target="../media/hdphoto6.wdp"/><Relationship Id="rId19" Type="http://schemas.microsoft.com/office/2007/relationships/hdphoto" Target="../media/hdphoto14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Relationship Id="rId2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81B2-C633-3E7D-2CB3-37A982BF2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 err="1"/>
              <a:t>Spatial</a:t>
            </a:r>
            <a:r>
              <a:rPr lang="de-DE" sz="4400" dirty="0"/>
              <a:t> </a:t>
            </a:r>
            <a:r>
              <a:rPr lang="de-DE" sz="4400" dirty="0" err="1"/>
              <a:t>relation</a:t>
            </a:r>
            <a:r>
              <a:rPr lang="de-DE" sz="4400" dirty="0"/>
              <a:t> </a:t>
            </a:r>
            <a:r>
              <a:rPr lang="de-DE" sz="4400" dirty="0" err="1"/>
              <a:t>vector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F18D-96E4-9DB1-34F0-6036A6DA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Jingyuan Sha</a:t>
            </a:r>
            <a:endParaRPr lang="en-US"/>
          </a:p>
        </p:txBody>
      </p:sp>
      <p:pic>
        <p:nvPicPr>
          <p:cNvPr id="57" name="Picture 31">
            <a:extLst>
              <a:ext uri="{FF2B5EF4-FFF2-40B4-BE49-F238E27FC236}">
                <a16:creationId xmlns:a16="http://schemas.microsoft.com/office/drawing/2014/main" id="{32E7FC6C-5299-14F8-2999-11B78AE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4838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17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12822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708" y="2338951"/>
            <a:ext cx="5534332" cy="1090049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88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BD50FF-2BA9-40F7-6B2A-C5109B31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1236985"/>
            <a:ext cx="7974424" cy="50249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C4D6DB-118E-1E34-8095-FE75D64A8222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693694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Multimodal Contextualized Plan Prediction for Embodied Task Completion ()</a:t>
            </a:r>
          </a:p>
        </p:txBody>
      </p:sp>
    </p:spTree>
    <p:extLst>
      <p:ext uri="{BB962C8B-B14F-4D97-AF65-F5344CB8AC3E}">
        <p14:creationId xmlns:p14="http://schemas.microsoft.com/office/powerpoint/2010/main" val="29919587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C2A864CD-9044-C5AA-DAB3-AB6375C7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7" y="1606550"/>
            <a:ext cx="578106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7C122C-EEA2-D92F-E0EE-4386FD2A6C90}"/>
              </a:ext>
            </a:extLst>
          </p:cNvPr>
          <p:cNvSpPr txBox="1">
            <a:spLocks/>
          </p:cNvSpPr>
          <p:nvPr/>
        </p:nvSpPr>
        <p:spPr>
          <a:xfrm>
            <a:off x="544514" y="596035"/>
            <a:ext cx="8913811" cy="484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Paper: Robot, Organize my Shelves! Tidying up Objects by Predicting User Preferences (ICRA 2015)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4B542-92A2-09B3-D10F-B1E0EB5BC5D2}"/>
              </a:ext>
            </a:extLst>
          </p:cNvPr>
          <p:cNvSpPr txBox="1"/>
          <p:nvPr/>
        </p:nvSpPr>
        <p:spPr>
          <a:xfrm>
            <a:off x="6364414" y="1738638"/>
            <a:ext cx="5115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Use surveys to collect user preferences and generate rating matrix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Object relationships are rated by users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Takes too much effort for new data collections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Only consider the object relations in category level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 consideration about shape, size, color, …</a:t>
            </a:r>
          </a:p>
        </p:txBody>
      </p:sp>
    </p:spTree>
    <p:extLst>
      <p:ext uri="{BB962C8B-B14F-4D97-AF65-F5344CB8AC3E}">
        <p14:creationId xmlns:p14="http://schemas.microsoft.com/office/powerpoint/2010/main" val="260035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AAEC88-1062-D9C7-3F58-047AE9B7B567}"/>
              </a:ext>
            </a:extLst>
          </p:cNvPr>
          <p:cNvGrpSpPr/>
          <p:nvPr/>
        </p:nvGrpSpPr>
        <p:grpSpPr>
          <a:xfrm>
            <a:off x="471345" y="942719"/>
            <a:ext cx="4680000" cy="4680000"/>
            <a:chOff x="529817" y="894546"/>
            <a:chExt cx="4680000" cy="4680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A9C0FA-2026-B980-E56F-4D8D7FEE4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DD10FC-D778-9A2B-5943-E871AADDDDA0}"/>
                </a:ext>
              </a:extLst>
            </p:cNvPr>
            <p:cNvCxnSpPr>
              <a:cxnSpLocks/>
              <a:stCxn id="95" idx="2"/>
              <a:endCxn id="95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2251D4-4E1A-80BA-D2FB-649147252F7B}"/>
                </a:ext>
              </a:extLst>
            </p:cNvPr>
            <p:cNvCxnSpPr>
              <a:cxnSpLocks/>
              <a:stCxn id="95" idx="4"/>
              <a:endCxn id="95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1F1C53-4026-650B-6F60-6E985EED3645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4EEC9C-08E0-4A29-0F82-14691AB22241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ACD84A-60A6-1A03-4DFE-D042B5BBF79C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41AB82-5D43-6922-9128-D11DE81F5FD4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9CE6B1-D5BD-75EF-D9B9-98ABC6E06FC5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94B45F6-F5F1-A177-8FD5-A83C853E8D7D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255330-64CE-FB8C-82AB-C4F6C799488B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C357BB-ADCA-3E5A-9C30-AF6157E1D16F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F13E3FC-5A63-CB42-504D-A1B2A172A285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768A19-6AC0-F087-D01E-380849BBC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A440DA-9D73-3F4C-85B3-CF012E1EF5F0}"/>
              </a:ext>
            </a:extLst>
          </p:cNvPr>
          <p:cNvGrpSpPr/>
          <p:nvPr/>
        </p:nvGrpSpPr>
        <p:grpSpPr>
          <a:xfrm>
            <a:off x="6184541" y="1056707"/>
            <a:ext cx="4680000" cy="4680000"/>
            <a:chOff x="529817" y="894546"/>
            <a:chExt cx="4680000" cy="46800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71B1C3C-96CA-AC84-193B-BD7D58C71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5391" y="215106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B31F0A-A66A-E724-F542-07FB915E4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817" y="894546"/>
              <a:ext cx="4680000" cy="46800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EC1ABA9-CDB4-CDAD-6C12-84EC16EC9D93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529817" y="3234546"/>
              <a:ext cx="468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E45CDC0-4A9B-77E9-FBE2-230BC52B5762}"/>
                </a:ext>
              </a:extLst>
            </p:cNvPr>
            <p:cNvCxnSpPr>
              <a:cxnSpLocks/>
              <a:stCxn id="128" idx="4"/>
              <a:endCxn id="128" idx="0"/>
            </p:cNvCxnSpPr>
            <p:nvPr/>
          </p:nvCxnSpPr>
          <p:spPr>
            <a:xfrm flipV="1">
              <a:off x="2869817" y="894546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E728AF-190D-83EC-CD34-5CAF31C02A40}"/>
                </a:ext>
              </a:extLst>
            </p:cNvPr>
            <p:cNvSpPr txBox="1"/>
            <p:nvPr/>
          </p:nvSpPr>
          <p:spPr>
            <a:xfrm>
              <a:off x="3170395" y="238262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61E10D8-8DEF-B982-FF65-4C7E81109444}"/>
                </a:ext>
              </a:extLst>
            </p:cNvPr>
            <p:cNvSpPr txBox="1"/>
            <p:nvPr/>
          </p:nvSpPr>
          <p:spPr>
            <a:xfrm>
              <a:off x="3211615" y="3298734"/>
              <a:ext cx="264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C66763-774A-14EA-DDBB-C66E677EB88A}"/>
                </a:ext>
              </a:extLst>
            </p:cNvPr>
            <p:cNvSpPr txBox="1"/>
            <p:nvPr/>
          </p:nvSpPr>
          <p:spPr>
            <a:xfrm>
              <a:off x="2191910" y="32675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A30592-B538-EFCB-458A-18D4724CF1F3}"/>
                </a:ext>
              </a:extLst>
            </p:cNvPr>
            <p:cNvSpPr txBox="1"/>
            <p:nvPr/>
          </p:nvSpPr>
          <p:spPr>
            <a:xfrm>
              <a:off x="3945660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0327E9-7A14-C335-CA75-799E772595BC}"/>
                </a:ext>
              </a:extLst>
            </p:cNvPr>
            <p:cNvSpPr txBox="1"/>
            <p:nvPr/>
          </p:nvSpPr>
          <p:spPr>
            <a:xfrm>
              <a:off x="2191910" y="241651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608AC6-0C9D-A527-067F-1B301E8344D8}"/>
                </a:ext>
              </a:extLst>
            </p:cNvPr>
            <p:cNvSpPr txBox="1"/>
            <p:nvPr/>
          </p:nvSpPr>
          <p:spPr>
            <a:xfrm>
              <a:off x="4018158" y="394055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CD2BB6E-BC26-1D88-5585-BF3F9322DCDA}"/>
                </a:ext>
              </a:extLst>
            </p:cNvPr>
            <p:cNvSpPr txBox="1"/>
            <p:nvPr/>
          </p:nvSpPr>
          <p:spPr>
            <a:xfrm>
              <a:off x="1302633" y="395193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E89525-673D-68DF-DEA2-7FC9CF1F1392}"/>
                </a:ext>
              </a:extLst>
            </p:cNvPr>
            <p:cNvSpPr txBox="1"/>
            <p:nvPr/>
          </p:nvSpPr>
          <p:spPr>
            <a:xfrm>
              <a:off x="1316696" y="192758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7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49DC3DC-2518-993A-4DC0-0B3A42AC3F09}"/>
                </a:ext>
              </a:extLst>
            </p:cNvPr>
            <p:cNvSpPr/>
            <p:nvPr/>
          </p:nvSpPr>
          <p:spPr>
            <a:xfrm>
              <a:off x="2787407" y="3120558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52102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445623" y="518868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287005" y="528737"/>
            <a:ext cx="2660959" cy="5235920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B34EE-0CC6-3A1D-921F-13D753248D23}"/>
              </a:ext>
            </a:extLst>
          </p:cNvPr>
          <p:cNvGrpSpPr/>
          <p:nvPr/>
        </p:nvGrpSpPr>
        <p:grpSpPr>
          <a:xfrm>
            <a:off x="6369485" y="610029"/>
            <a:ext cx="5302216" cy="5276083"/>
            <a:chOff x="6369485" y="610029"/>
            <a:chExt cx="5302216" cy="5276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72EEE1-F560-9923-452C-48F289F86DF6}"/>
                </a:ext>
              </a:extLst>
            </p:cNvPr>
            <p:cNvGrpSpPr/>
            <p:nvPr/>
          </p:nvGrpSpPr>
          <p:grpSpPr>
            <a:xfrm>
              <a:off x="6369485" y="610029"/>
              <a:ext cx="5302216" cy="5276083"/>
              <a:chOff x="646664" y="603442"/>
              <a:chExt cx="5302216" cy="52760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9C3846-0E5E-6F71-7A9A-67B6AD2ACC23}"/>
                  </a:ext>
                </a:extLst>
              </p:cNvPr>
              <p:cNvSpPr/>
              <p:nvPr/>
            </p:nvSpPr>
            <p:spPr>
              <a:xfrm>
                <a:off x="646664" y="618589"/>
                <a:ext cx="5302216" cy="5260936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B39594-F791-5937-09E2-4822D50A968C}"/>
                  </a:ext>
                </a:extLst>
              </p:cNvPr>
              <p:cNvGrpSpPr/>
              <p:nvPr/>
            </p:nvGrpSpPr>
            <p:grpSpPr>
              <a:xfrm>
                <a:off x="646664" y="603442"/>
                <a:ext cx="5302216" cy="5260936"/>
                <a:chOff x="2992527" y="739493"/>
                <a:chExt cx="5302216" cy="52609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A5C311F-AA26-F724-1BFC-5BBA87C3047E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BF04947-DBBE-47B2-D4DF-8303B99DE410}"/>
                    </a:ext>
                  </a:extLst>
                </p:cNvPr>
                <p:cNvCxnSpPr>
                  <a:cxnSpLocks/>
                  <a:stCxn id="7" idx="1"/>
                  <a:endCxn id="7" idx="3"/>
                </p:cNvCxnSpPr>
                <p:nvPr/>
              </p:nvCxnSpPr>
              <p:spPr>
                <a:xfrm>
                  <a:off x="2992527" y="3385108"/>
                  <a:ext cx="530221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C8CB5C8-C30A-FF9F-3EDD-470765A68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9510" y="739493"/>
                  <a:ext cx="0" cy="52609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7DBCAB-0D20-73B7-8146-B583EB7CA877}"/>
                    </a:ext>
                  </a:extLst>
                </p:cNvPr>
                <p:cNvSpPr txBox="1"/>
                <p:nvPr/>
              </p:nvSpPr>
              <p:spPr>
                <a:xfrm>
                  <a:off x="5871268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C6385C-1A3D-7B89-C598-981CC8D2DBD5}"/>
                    </a:ext>
                  </a:extLst>
                </p:cNvPr>
                <p:cNvSpPr txBox="1"/>
                <p:nvPr/>
              </p:nvSpPr>
              <p:spPr>
                <a:xfrm>
                  <a:off x="5939365" y="3804459"/>
                  <a:ext cx="264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656DD0E-4EF3-94BC-21D1-BDEE15AF3B52}"/>
                    </a:ext>
                  </a:extLst>
                </p:cNvPr>
                <p:cNvSpPr txBox="1"/>
                <p:nvPr/>
              </p:nvSpPr>
              <p:spPr>
                <a:xfrm>
                  <a:off x="4845376" y="380445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F9DE4-425E-9DEB-B39D-8216540475DC}"/>
                    </a:ext>
                  </a:extLst>
                </p:cNvPr>
                <p:cNvSpPr txBox="1"/>
                <p:nvPr/>
              </p:nvSpPr>
              <p:spPr>
                <a:xfrm>
                  <a:off x="6931754" y="2046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BBEF4B-C68A-2425-3C23-2138FD89B081}"/>
                    </a:ext>
                  </a:extLst>
                </p:cNvPr>
                <p:cNvSpPr txBox="1"/>
                <p:nvPr/>
              </p:nvSpPr>
              <p:spPr>
                <a:xfrm>
                  <a:off x="4790613" y="286987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7A9569-E241-4ECC-C49B-3A8209902C74}"/>
                    </a:ext>
                  </a:extLst>
                </p:cNvPr>
                <p:cNvSpPr txBox="1"/>
                <p:nvPr/>
              </p:nvSpPr>
              <p:spPr>
                <a:xfrm>
                  <a:off x="6991079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D1B4B1-024C-8B0D-ECDE-1E48FCC26173}"/>
                    </a:ext>
                  </a:extLst>
                </p:cNvPr>
                <p:cNvSpPr txBox="1"/>
                <p:nvPr/>
              </p:nvSpPr>
              <p:spPr>
                <a:xfrm>
                  <a:off x="3822565" y="4548249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6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DB597F-9E3D-DAEA-B65F-28E264FFFF36}"/>
                    </a:ext>
                  </a:extLst>
                </p:cNvPr>
                <p:cNvSpPr txBox="1"/>
                <p:nvPr/>
              </p:nvSpPr>
              <p:spPr>
                <a:xfrm>
                  <a:off x="3832485" y="205977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7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089D77C-E54A-E450-ED9D-3A20DDFEDFEE}"/>
                    </a:ext>
                  </a:extLst>
                </p:cNvPr>
                <p:cNvSpPr/>
                <p:nvPr/>
              </p:nvSpPr>
              <p:spPr>
                <a:xfrm>
                  <a:off x="5416895" y="3310015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97C62-854F-7123-F1AC-7F9364E6B1A9}"/>
                </a:ext>
              </a:extLst>
            </p:cNvPr>
            <p:cNvSpPr/>
            <p:nvPr/>
          </p:nvSpPr>
          <p:spPr>
            <a:xfrm>
              <a:off x="8886388" y="625176"/>
              <a:ext cx="2785312" cy="5245790"/>
            </a:xfrm>
            <a:prstGeom prst="rect">
              <a:avLst/>
            </a:prstGeom>
            <a:solidFill>
              <a:schemeClr val="accent1">
                <a:alpha val="5283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09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538058" y="797185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7C79F46-C426-7836-F872-2E9B7F42F59F}"/>
              </a:ext>
            </a:extLst>
          </p:cNvPr>
          <p:cNvSpPr/>
          <p:nvPr/>
        </p:nvSpPr>
        <p:spPr>
          <a:xfrm>
            <a:off x="379441" y="3442800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34E169-DB50-22C0-C1E0-DF22B284E63F}"/>
              </a:ext>
            </a:extLst>
          </p:cNvPr>
          <p:cNvSpPr/>
          <p:nvPr/>
        </p:nvSpPr>
        <p:spPr>
          <a:xfrm>
            <a:off x="3056648" y="813678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8C5101-DBF4-3549-77CF-AEC001909A87}"/>
              </a:ext>
            </a:extLst>
          </p:cNvPr>
          <p:cNvGrpSpPr/>
          <p:nvPr/>
        </p:nvGrpSpPr>
        <p:grpSpPr>
          <a:xfrm>
            <a:off x="6523426" y="902146"/>
            <a:ext cx="5302216" cy="5276083"/>
            <a:chOff x="646664" y="603442"/>
            <a:chExt cx="5302216" cy="52760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1442F2-3CF0-830E-459D-5281C9F107F4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B297C5-B2B9-1BD1-C61D-51BF1D3EFD27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777BDA-0415-FAAF-0E76-505F68355A7A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760FE8-EAD2-7A1D-FA5E-04BE60B8AE75}"/>
                  </a:ext>
                </a:extLst>
              </p:cNvPr>
              <p:cNvCxnSpPr>
                <a:cxnSpLocks/>
                <a:stCxn id="7" idx="1"/>
                <a:endCxn id="7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39673D-B924-7DE8-1A4A-04BE93ACB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199708-470E-6F0C-8FDC-6DD55ACBBC80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9FF5D6-61F0-F436-801C-C479134AE1AC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0A057-7F70-3381-63D7-8EBC3B2F08E3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23BE13-B9C9-C6C9-D592-E65C4F8F59DB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57789C-0C64-F868-C18C-303700138E6F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7E07F3-7893-807D-BB1E-C190F7A1AA4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70164-87BD-2C13-4B08-088DCA97B5C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9BF12E-CE7A-2559-C0C2-DF979035E03A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9A7113-21C9-1213-6F00-91D3F8555276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B7E5A-BF6F-74F2-297E-2428FB4E33C4}"/>
              </a:ext>
            </a:extLst>
          </p:cNvPr>
          <p:cNvSpPr/>
          <p:nvPr/>
        </p:nvSpPr>
        <p:spPr>
          <a:xfrm>
            <a:off x="6364809" y="947587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E09659-6DA4-075E-F662-4391BC3322AD}"/>
              </a:ext>
            </a:extLst>
          </p:cNvPr>
          <p:cNvSpPr/>
          <p:nvPr/>
        </p:nvSpPr>
        <p:spPr>
          <a:xfrm>
            <a:off x="9058144" y="3536851"/>
            <a:ext cx="2665600" cy="2615322"/>
          </a:xfrm>
          <a:prstGeom prst="rect">
            <a:avLst/>
          </a:prstGeom>
          <a:solidFill>
            <a:schemeClr val="accent1">
              <a:alpha val="5283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5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571B-DE13-E6CF-68EE-5C4D0D18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6811" cy="788174"/>
          </a:xfrm>
        </p:spPr>
        <p:txBody>
          <a:bodyPr/>
          <a:lstStyle/>
          <a:p>
            <a:r>
              <a:rPr lang="en-US" dirty="0"/>
              <a:t>PI by Clustering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C895976-DA1A-77CA-3351-50AB9B79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8" y="1887258"/>
            <a:ext cx="2953924" cy="207852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2B538D-AB46-8A30-32D3-608BA718E93E}"/>
              </a:ext>
            </a:extLst>
          </p:cNvPr>
          <p:cNvGrpSpPr/>
          <p:nvPr/>
        </p:nvGrpSpPr>
        <p:grpSpPr>
          <a:xfrm>
            <a:off x="734082" y="1576252"/>
            <a:ext cx="2757620" cy="2624950"/>
            <a:chOff x="3238007" y="1128156"/>
            <a:chExt cx="4595750" cy="45363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55F8F7-A4F4-C2EC-519B-8E842E37F302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48ABB-8E6A-A7D0-B0DF-207E65522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FE8379-9152-947E-3170-61BE0DCCF3C4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C32908-709E-BD72-4CBC-8A1D74E48422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5908-99CA-18DA-FF87-7559FF65ED5C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E7E1E-4D6F-200C-9B2D-E5CF376BF056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3E1B3-D9B4-ACAF-3E1F-E481FFDF3A50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462FE1-4E80-D9F7-981D-E62946D65458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3E3CC-E1D7-888B-A926-28EF3596CF15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688F8-7DD2-E47B-D941-F271DEAAD840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E0235-6BDC-3C98-413F-48AF8947F436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1746CB-72F2-9CF5-DEA6-64EF5F6DC452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FE3ABB-44AF-895C-9A73-FF592B3EFDB2}"/>
              </a:ext>
            </a:extLst>
          </p:cNvPr>
          <p:cNvSpPr txBox="1">
            <a:spLocks/>
          </p:cNvSpPr>
          <p:nvPr/>
        </p:nvSpPr>
        <p:spPr>
          <a:xfrm>
            <a:off x="934379" y="5203130"/>
            <a:ext cx="8783266" cy="1164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Given</a:t>
            </a:r>
            <a:r>
              <a:rPr lang="de-DE" altLang="zh-CN" sz="1200" dirty="0">
                <a:latin typeface="+mn-lt"/>
              </a:rPr>
              <a:t> an 8-zone </a:t>
            </a:r>
            <a:r>
              <a:rPr lang="de-DE" altLang="zh-CN" sz="1200" dirty="0" err="1">
                <a:latin typeface="+mn-lt"/>
              </a:rPr>
              <a:t>map</a:t>
            </a:r>
            <a:r>
              <a:rPr lang="de-DE" altLang="zh-CN" sz="1200" dirty="0">
                <a:latin typeface="+mn-lt"/>
              </a:rPr>
              <a:t>, </a:t>
            </a:r>
            <a:r>
              <a:rPr lang="de-DE" altLang="zh-CN" sz="1200" dirty="0" err="1">
                <a:latin typeface="+mn-lt"/>
              </a:rPr>
              <a:t>the</a:t>
            </a:r>
            <a:r>
              <a:rPr lang="de-DE" altLang="zh-CN" sz="1200" dirty="0">
                <a:latin typeface="+mn-lt"/>
              </a:rPr>
              <a:t> NSFR </a:t>
            </a:r>
            <a:r>
              <a:rPr lang="de-DE" altLang="zh-CN" sz="1200" dirty="0" err="1">
                <a:latin typeface="+mn-lt"/>
              </a:rPr>
              <a:t>system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is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able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to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give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use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some</a:t>
            </a:r>
            <a:r>
              <a:rPr lang="de-DE" altLang="zh-CN" sz="1200" dirty="0">
                <a:latin typeface="+mn-lt"/>
              </a:rPr>
              <a:t> </a:t>
            </a:r>
            <a:r>
              <a:rPr lang="de-DE" altLang="zh-CN" sz="1200" dirty="0" err="1">
                <a:latin typeface="+mn-lt"/>
              </a:rPr>
              <a:t>clauses</a:t>
            </a:r>
            <a:r>
              <a:rPr lang="de-DE" altLang="zh-CN" sz="12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+mn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PI by Clustering is going to find concept “nearby” by invent new predicate corresponding to following clauses.</a:t>
            </a: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E4054C9-B209-8E31-8E3A-5B7FD9C8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23" y="2155228"/>
            <a:ext cx="3284268" cy="1810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AAA45E-FB98-3173-20C2-CF8EA1373262}"/>
              </a:ext>
            </a:extLst>
          </p:cNvPr>
          <p:cNvSpPr txBox="1"/>
          <p:nvPr/>
        </p:nvSpPr>
        <p:spPr>
          <a:xfrm>
            <a:off x="1648944" y="4458622"/>
            <a:ext cx="92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49CB9-D288-1E9E-468A-54C734245A08}"/>
              </a:ext>
            </a:extLst>
          </p:cNvPr>
          <p:cNvSpPr txBox="1"/>
          <p:nvPr/>
        </p:nvSpPr>
        <p:spPr>
          <a:xfrm>
            <a:off x="9644707" y="4458622"/>
            <a:ext cx="13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Clauses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0B88D-C0D8-6FF4-C620-D4FF55152168}"/>
              </a:ext>
            </a:extLst>
          </p:cNvPr>
          <p:cNvSpPr txBox="1"/>
          <p:nvPr/>
        </p:nvSpPr>
        <p:spPr>
          <a:xfrm>
            <a:off x="4521485" y="4515078"/>
            <a:ext cx="257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NSFR generated Clauses</a:t>
            </a:r>
          </a:p>
        </p:txBody>
      </p:sp>
    </p:spTree>
    <p:extLst>
      <p:ext uri="{BB962C8B-B14F-4D97-AF65-F5344CB8AC3E}">
        <p14:creationId xmlns:p14="http://schemas.microsoft.com/office/powerpoint/2010/main" val="325982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9A926-17D9-8C46-63C6-6256DAFDFB5A}"/>
              </a:ext>
            </a:extLst>
          </p:cNvPr>
          <p:cNvGrpSpPr/>
          <p:nvPr/>
        </p:nvGrpSpPr>
        <p:grpSpPr>
          <a:xfrm>
            <a:off x="965797" y="456195"/>
            <a:ext cx="9981755" cy="5641707"/>
            <a:chOff x="965797" y="456195"/>
            <a:chExt cx="9981755" cy="56417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E282B-A027-919F-CFA8-CB2C8029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4" y="1127770"/>
              <a:ext cx="1992555" cy="19925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E06D-0C09-FA59-79DF-27733C349A10}"/>
                </a:ext>
              </a:extLst>
            </p:cNvPr>
            <p:cNvSpPr/>
            <p:nvPr/>
          </p:nvSpPr>
          <p:spPr>
            <a:xfrm>
              <a:off x="9202124" y="1813858"/>
              <a:ext cx="174542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360B40-344D-256E-95DF-CC1C0D6F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393" y="4105347"/>
              <a:ext cx="1992555" cy="199255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DEAFB1-08A0-003A-B0D2-288A7D712CB1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 flipV="1">
              <a:off x="5117949" y="2117762"/>
              <a:ext cx="541768" cy="628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7C76F5-DF40-3248-912A-BC57C3BB8A15}"/>
                </a:ext>
              </a:extLst>
            </p:cNvPr>
            <p:cNvSpPr/>
            <p:nvPr/>
          </p:nvSpPr>
          <p:spPr>
            <a:xfrm>
              <a:off x="6347310" y="456195"/>
              <a:ext cx="1304962" cy="607805"/>
            </a:xfrm>
            <a:prstGeom prst="rect">
              <a:avLst/>
            </a:prstGeom>
            <a:solidFill>
              <a:srgbClr val="FF561D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965797" y="4797720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79F974-BBDA-4405-81B1-A62FDC9C7307}"/>
                </a:ext>
              </a:extLst>
            </p:cNvPr>
            <p:cNvSpPr/>
            <p:nvPr/>
          </p:nvSpPr>
          <p:spPr>
            <a:xfrm>
              <a:off x="5659717" y="181385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4D502E-1A8E-6B7B-8BCE-BBD52CCF87E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376245" y="2124048"/>
              <a:ext cx="74914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BF4783-0B5D-CF31-8F86-7BB5E01DF7D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759" y="5101623"/>
              <a:ext cx="854634" cy="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88E0CF-B989-2F8E-1BD2-0CD6760B3E2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8" y="5205022"/>
              <a:ext cx="382493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786819-10A8-5037-3BAD-A583E9187DAA}"/>
                </a:ext>
              </a:extLst>
            </p:cNvPr>
            <p:cNvCxnSpPr>
              <a:cxnSpLocks/>
              <a:stCxn id="41" idx="0"/>
              <a:endCxn id="16" idx="3"/>
            </p:cNvCxnSpPr>
            <p:nvPr/>
          </p:nvCxnSpPr>
          <p:spPr>
            <a:xfrm flipH="1" flipV="1">
              <a:off x="7652272" y="760098"/>
              <a:ext cx="541245" cy="105376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A68FEA-A8AA-071F-77F0-9F1E83C86A8A}"/>
                </a:ext>
              </a:extLst>
            </p:cNvPr>
            <p:cNvSpPr/>
            <p:nvPr/>
          </p:nvSpPr>
          <p:spPr>
            <a:xfrm>
              <a:off x="6342005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206799-07E0-7874-DD0A-55A392A3384D}"/>
                </a:ext>
              </a:extLst>
            </p:cNvPr>
            <p:cNvSpPr/>
            <p:nvPr/>
          </p:nvSpPr>
          <p:spPr>
            <a:xfrm>
              <a:off x="7652272" y="1813858"/>
              <a:ext cx="1082489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F33D50-BE77-74F0-2AB4-A7F32145DE9F}"/>
                </a:ext>
              </a:extLst>
            </p:cNvPr>
            <p:cNvSpPr/>
            <p:nvPr/>
          </p:nvSpPr>
          <p:spPr>
            <a:xfrm>
              <a:off x="5518072" y="4901119"/>
              <a:ext cx="45451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ILP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C5E930-DF3C-062B-B067-66D2F0890097}"/>
                </a:ext>
              </a:extLst>
            </p:cNvPr>
            <p:cNvSpPr/>
            <p:nvPr/>
          </p:nvSpPr>
          <p:spPr>
            <a:xfrm>
              <a:off x="6145451" y="4901119"/>
              <a:ext cx="1082488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updated programs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2A9099-B12F-3272-A913-299BA4006D8C}"/>
                </a:ext>
              </a:extLst>
            </p:cNvPr>
            <p:cNvSpPr/>
            <p:nvPr/>
          </p:nvSpPr>
          <p:spPr>
            <a:xfrm>
              <a:off x="7314901" y="4893352"/>
              <a:ext cx="71120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NSFR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CC70CF-90AB-3546-F791-BCABC0532611}"/>
                </a:ext>
              </a:extLst>
            </p:cNvPr>
            <p:cNvSpPr/>
            <p:nvPr/>
          </p:nvSpPr>
          <p:spPr>
            <a:xfrm>
              <a:off x="8137186" y="4893351"/>
              <a:ext cx="624395" cy="607805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4SM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903CB2-CDD4-4626-6E8F-22D48C36B849}"/>
                </a:ext>
              </a:extLst>
            </p:cNvPr>
            <p:cNvSpPr/>
            <p:nvPr/>
          </p:nvSpPr>
          <p:spPr>
            <a:xfrm>
              <a:off x="9599258" y="4893350"/>
              <a:ext cx="1003750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target program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01B84A-6E83-8E5D-C6CC-D807198A2F43}"/>
                </a:ext>
              </a:extLst>
            </p:cNvPr>
            <p:cNvSpPr/>
            <p:nvPr/>
          </p:nvSpPr>
          <p:spPr>
            <a:xfrm>
              <a:off x="8034764" y="3599187"/>
              <a:ext cx="454511" cy="436791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PI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D84CE4-F721-C3D4-2660-9926344D7236}"/>
                </a:ext>
              </a:extLst>
            </p:cNvPr>
            <p:cNvCxnSpPr>
              <a:cxnSpLocks/>
              <a:stCxn id="49" idx="3"/>
              <a:endCxn id="51" idx="3"/>
            </p:cNvCxnSpPr>
            <p:nvPr/>
          </p:nvCxnSpPr>
          <p:spPr>
            <a:xfrm flipH="1" flipV="1">
              <a:off x="8489275" y="3817583"/>
              <a:ext cx="272306" cy="137967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B61093-FD7D-E43D-EECA-065B3E659085}"/>
                </a:ext>
              </a:extLst>
            </p:cNvPr>
            <p:cNvSpPr/>
            <p:nvPr/>
          </p:nvSpPr>
          <p:spPr>
            <a:xfrm>
              <a:off x="5500441" y="3429000"/>
              <a:ext cx="2455285" cy="864313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new concepts</a:t>
              </a:r>
            </a:p>
            <a:p>
              <a:r>
                <a:rPr lang="en-US" dirty="0"/>
                <a:t>(invented predicates)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5187045-D5FC-760A-AA4D-E24A5C67D21B}"/>
                </a:ext>
              </a:extLst>
            </p:cNvPr>
            <p:cNvSpPr/>
            <p:nvPr/>
          </p:nvSpPr>
          <p:spPr>
            <a:xfrm>
              <a:off x="1054062" y="1808383"/>
              <a:ext cx="1304962" cy="6078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init</a:t>
              </a:r>
              <a:r>
                <a:rPr lang="en-US" dirty="0"/>
                <a:t>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06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353AB-F28A-4921-38CD-ABC449554CDB}"/>
              </a:ext>
            </a:extLst>
          </p:cNvPr>
          <p:cNvSpPr/>
          <p:nvPr/>
        </p:nvSpPr>
        <p:spPr>
          <a:xfrm>
            <a:off x="8686801" y="4250268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2B7BA-FA49-7F34-1251-B743E64EFDB3}"/>
              </a:ext>
            </a:extLst>
          </p:cNvPr>
          <p:cNvSpPr/>
          <p:nvPr/>
        </p:nvSpPr>
        <p:spPr>
          <a:xfrm>
            <a:off x="8686801" y="5080002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2ECD0-F748-9025-D7CA-3527B96ECDE1}"/>
              </a:ext>
            </a:extLst>
          </p:cNvPr>
          <p:cNvSpPr/>
          <p:nvPr/>
        </p:nvSpPr>
        <p:spPr>
          <a:xfrm>
            <a:off x="8686800" y="5901269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7A8E987-AAC2-7823-8B10-572CF3512BF6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 flipH="1">
            <a:off x="8686799" y="4563536"/>
            <a:ext cx="1" cy="165100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A25FFE9-ACE3-F01B-6445-26BA533774AE}"/>
              </a:ext>
            </a:extLst>
          </p:cNvPr>
          <p:cNvSpPr/>
          <p:nvPr/>
        </p:nvSpPr>
        <p:spPr>
          <a:xfrm>
            <a:off x="10354733" y="4343401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7F378-32EA-B712-C4D2-3670DEEF5027}"/>
              </a:ext>
            </a:extLst>
          </p:cNvPr>
          <p:cNvSpPr/>
          <p:nvPr/>
        </p:nvSpPr>
        <p:spPr>
          <a:xfrm>
            <a:off x="10354733" y="5020735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B315E-A364-C725-F89C-788AB6F2F7DC}"/>
              </a:ext>
            </a:extLst>
          </p:cNvPr>
          <p:cNvSpPr/>
          <p:nvPr/>
        </p:nvSpPr>
        <p:spPr>
          <a:xfrm>
            <a:off x="10354733" y="5698069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E7FD6-9E0D-5240-2308-D9821329827F}"/>
              </a:ext>
            </a:extLst>
          </p:cNvPr>
          <p:cNvSpPr/>
          <p:nvPr/>
        </p:nvSpPr>
        <p:spPr>
          <a:xfrm>
            <a:off x="4065143" y="679968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extended clauses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3611B-7BFB-1737-92D3-4C96F666B109}"/>
              </a:ext>
            </a:extLst>
          </p:cNvPr>
          <p:cNvSpPr/>
          <p:nvPr/>
        </p:nvSpPr>
        <p:spPr>
          <a:xfrm>
            <a:off x="3782469" y="2087046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clustered clauses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30692-8EBB-4BF4-E1D2-B23CC6C70838}"/>
              </a:ext>
            </a:extLst>
          </p:cNvPr>
          <p:cNvCxnSpPr>
            <a:cxnSpLocks/>
          </p:cNvCxnSpPr>
          <p:nvPr/>
        </p:nvCxnSpPr>
        <p:spPr>
          <a:xfrm>
            <a:off x="-424113" y="5357938"/>
            <a:ext cx="1939882" cy="50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BB1FC-9A11-420A-81CA-250DB3D2A5EF}"/>
              </a:ext>
            </a:extLst>
          </p:cNvPr>
          <p:cNvCxnSpPr>
            <a:cxnSpLocks/>
          </p:cNvCxnSpPr>
          <p:nvPr/>
        </p:nvCxnSpPr>
        <p:spPr>
          <a:xfrm>
            <a:off x="578173" y="4897228"/>
            <a:ext cx="2519848" cy="20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0BE66-26EC-80A7-A74A-AA1054A17F26}"/>
              </a:ext>
            </a:extLst>
          </p:cNvPr>
          <p:cNvSpPr/>
          <p:nvPr/>
        </p:nvSpPr>
        <p:spPr>
          <a:xfrm>
            <a:off x="2743201" y="679968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clause</a:t>
            </a:r>
          </a:p>
        </p:txBody>
      </p:sp>
      <p:sp>
        <p:nvSpPr>
          <p:cNvPr id="47" name="Curved Down Arrow 46">
            <a:extLst>
              <a:ext uri="{FF2B5EF4-FFF2-40B4-BE49-F238E27FC236}">
                <a16:creationId xmlns:a16="http://schemas.microsoft.com/office/drawing/2014/main" id="{60F6B9A7-045D-9C8A-CCDC-7DB139BA56B5}"/>
              </a:ext>
            </a:extLst>
          </p:cNvPr>
          <p:cNvSpPr/>
          <p:nvPr/>
        </p:nvSpPr>
        <p:spPr>
          <a:xfrm>
            <a:off x="3626912" y="4802442"/>
            <a:ext cx="660400" cy="355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69CD16-D83E-DB29-F1E0-D556D724ABA1}"/>
              </a:ext>
            </a:extLst>
          </p:cNvPr>
          <p:cNvSpPr/>
          <p:nvPr/>
        </p:nvSpPr>
        <p:spPr>
          <a:xfrm>
            <a:off x="1122402" y="3109113"/>
            <a:ext cx="1939881" cy="145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74D7D8-214C-4004-4DB8-43117E967568}"/>
              </a:ext>
            </a:extLst>
          </p:cNvPr>
          <p:cNvCxnSpPr>
            <a:cxnSpLocks/>
          </p:cNvCxnSpPr>
          <p:nvPr/>
        </p:nvCxnSpPr>
        <p:spPr>
          <a:xfrm>
            <a:off x="-254874" y="5047974"/>
            <a:ext cx="5672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D9076B-EB01-5FC8-DF9D-B8EF90EBCDAA}"/>
              </a:ext>
            </a:extLst>
          </p:cNvPr>
          <p:cNvCxnSpPr>
            <a:cxnSpLocks/>
          </p:cNvCxnSpPr>
          <p:nvPr/>
        </p:nvCxnSpPr>
        <p:spPr>
          <a:xfrm>
            <a:off x="3881316" y="3402043"/>
            <a:ext cx="0" cy="60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B837B8D-2922-E8C2-BDEF-4BBFF545251F}"/>
              </a:ext>
            </a:extLst>
          </p:cNvPr>
          <p:cNvSpPr/>
          <p:nvPr/>
        </p:nvSpPr>
        <p:spPr>
          <a:xfrm>
            <a:off x="7907868" y="679966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clause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8FA144-7DEA-2DB9-F292-3C3457178635}"/>
              </a:ext>
            </a:extLst>
          </p:cNvPr>
          <p:cNvSpPr/>
          <p:nvPr/>
        </p:nvSpPr>
        <p:spPr>
          <a:xfrm>
            <a:off x="7526867" y="208704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Predicates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F28C7C-1FF7-6288-FEFF-49C13B032227}"/>
              </a:ext>
            </a:extLst>
          </p:cNvPr>
          <p:cNvCxnSpPr>
            <a:cxnSpLocks/>
          </p:cNvCxnSpPr>
          <p:nvPr/>
        </p:nvCxnSpPr>
        <p:spPr>
          <a:xfrm flipV="1">
            <a:off x="3601876" y="3502626"/>
            <a:ext cx="25036" cy="6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DB033C-9415-A5B0-FB89-CB19EF2B53C6}"/>
              </a:ext>
            </a:extLst>
          </p:cNvPr>
          <p:cNvCxnSpPr>
            <a:cxnSpLocks/>
          </p:cNvCxnSpPr>
          <p:nvPr/>
        </p:nvCxnSpPr>
        <p:spPr>
          <a:xfrm flipH="1" flipV="1">
            <a:off x="2429977" y="5486035"/>
            <a:ext cx="508001" cy="1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01E619-7F4E-BA26-9FAD-905C4AE229BD}"/>
              </a:ext>
            </a:extLst>
          </p:cNvPr>
          <p:cNvSpPr/>
          <p:nvPr/>
        </p:nvSpPr>
        <p:spPr>
          <a:xfrm>
            <a:off x="5359162" y="67996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148B7FB-F1EF-F9C5-5BF4-678391BB4855}"/>
              </a:ext>
            </a:extLst>
          </p:cNvPr>
          <p:cNvSpPr/>
          <p:nvPr/>
        </p:nvSpPr>
        <p:spPr>
          <a:xfrm>
            <a:off x="6627118" y="679967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848BD51-F5D8-F242-57A6-EAFA907A74DE}"/>
              </a:ext>
            </a:extLst>
          </p:cNvPr>
          <p:cNvSpPr/>
          <p:nvPr/>
        </p:nvSpPr>
        <p:spPr>
          <a:xfrm>
            <a:off x="10507133" y="5173135"/>
            <a:ext cx="762000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DD3D317-7C45-18CC-6F8F-58DD37AE0F4C}"/>
              </a:ext>
            </a:extLst>
          </p:cNvPr>
          <p:cNvSpPr/>
          <p:nvPr/>
        </p:nvSpPr>
        <p:spPr>
          <a:xfrm>
            <a:off x="5030602" y="2103865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5AA1A9C-A766-A2AB-8F92-77DA9F920CC3}"/>
              </a:ext>
            </a:extLst>
          </p:cNvPr>
          <p:cNvSpPr/>
          <p:nvPr/>
        </p:nvSpPr>
        <p:spPr>
          <a:xfrm>
            <a:off x="6278734" y="2103865"/>
            <a:ext cx="1159932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303493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360B40-344D-256E-95DF-CC1C0D6F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" y="6563178"/>
            <a:ext cx="1992555" cy="19925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4D502E-1A8E-6B7B-8BCE-BBD52CCF87EA}"/>
              </a:ext>
            </a:extLst>
          </p:cNvPr>
          <p:cNvCxnSpPr>
            <a:cxnSpLocks/>
          </p:cNvCxnSpPr>
          <p:nvPr/>
        </p:nvCxnSpPr>
        <p:spPr>
          <a:xfrm>
            <a:off x="9213850" y="6292926"/>
            <a:ext cx="74914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BF4783-0B5D-CF31-8F86-7BB5E01DF7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-782781" y="7559454"/>
            <a:ext cx="854634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5187045-D5FC-760A-AA4D-E24A5C67D21B}"/>
              </a:ext>
            </a:extLst>
          </p:cNvPr>
          <p:cNvSpPr/>
          <p:nvPr/>
        </p:nvSpPr>
        <p:spPr>
          <a:xfrm>
            <a:off x="3567622" y="-2240026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0C68-1D42-A1EA-F6F5-D7568EF3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47" y="6563178"/>
            <a:ext cx="1992555" cy="1992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E81664-E527-56BD-F11D-BC222437D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7880" y="-918505"/>
            <a:ext cx="439652" cy="4467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5396E9-3B35-8182-4C93-D11D92B25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82188" y1="76563" x2="82188" y2="76563"/>
                        <a14:backgroundMark x1="19688" y1="74375" x2="19688" y2="74375"/>
                        <a14:backgroundMark x1="19375" y1="74063" x2="19375" y2="74063"/>
                        <a14:backgroundMark x1="21406" y1="73438" x2="21406" y2="73438"/>
                        <a14:backgroundMark x1="17969" y1="69531" x2="17969" y2="69531"/>
                        <a14:backgroundMark x1="18594" y1="67813" x2="18594" y2="67813"/>
                        <a14:backgroundMark x1="17969" y1="75156" x2="17969" y2="75156"/>
                        <a14:backgroundMark x1="19531" y1="67813" x2="20938" y2="67656"/>
                        <a14:backgroundMark x1="19844" y1="67969" x2="17656" y2="7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" t="50249" r="77189" b="30549"/>
          <a:stretch/>
        </p:blipFill>
        <p:spPr>
          <a:xfrm>
            <a:off x="6410257" y="-2370524"/>
            <a:ext cx="271004" cy="26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125CE-4150-397B-3750-C1C31A7B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010247" y="-1933021"/>
            <a:ext cx="439652" cy="4467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C9B07-C32D-4DDF-F2E4-9123881C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6601171" y="-2033727"/>
            <a:ext cx="439652" cy="446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91BD84-9E14-2947-A0A6-6DE0EA3B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063" r="90000">
                        <a14:foregroundMark x1="9063" y1="57969" x2="9063" y2="57969"/>
                        <a14:foregroundMark x1="4063" y1="59688" x2="4063" y2="59688"/>
                        <a14:foregroundMark x1="20938" y1="41875" x2="20938" y2="41875"/>
                        <a14:foregroundMark x1="18906" y1="70156" x2="18906" y2="70156"/>
                        <a14:foregroundMark x1="82188" y1="76563" x2="8218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54" t="69918" r="8784" b="16198"/>
          <a:stretch/>
        </p:blipFill>
        <p:spPr>
          <a:xfrm>
            <a:off x="7131185" y="-1871109"/>
            <a:ext cx="439652" cy="4467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3E5D4C-CBD7-A310-4DAA-82728FDB275C}"/>
              </a:ext>
            </a:extLst>
          </p:cNvPr>
          <p:cNvSpPr/>
          <p:nvPr/>
        </p:nvSpPr>
        <p:spPr>
          <a:xfrm>
            <a:off x="3683558" y="-1684343"/>
            <a:ext cx="1304962" cy="607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init</a:t>
            </a:r>
            <a:r>
              <a:rPr lang="en-US" dirty="0"/>
              <a:t> clauses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8DCB-130D-0CCF-3CFF-F9397714F5E8}"/>
              </a:ext>
            </a:extLst>
          </p:cNvPr>
          <p:cNvGrpSpPr/>
          <p:nvPr/>
        </p:nvGrpSpPr>
        <p:grpSpPr>
          <a:xfrm>
            <a:off x="6096000" y="-2090943"/>
            <a:ext cx="903497" cy="666605"/>
            <a:chOff x="1586363" y="2801049"/>
            <a:chExt cx="903497" cy="6666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98C1CF-4B9E-2B77-4386-239F6573CB00}"/>
                </a:ext>
              </a:extLst>
            </p:cNvPr>
            <p:cNvSpPr/>
            <p:nvPr/>
          </p:nvSpPr>
          <p:spPr>
            <a:xfrm>
              <a:off x="1586363" y="2822285"/>
              <a:ext cx="903497" cy="645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E015D1-7632-78E8-AD45-D4705E612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4" t="69918" r="8784" b="16198"/>
            <a:stretch/>
          </p:blipFill>
          <p:spPr>
            <a:xfrm>
              <a:off x="1955813" y="2801049"/>
              <a:ext cx="439652" cy="4467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4E9388-9411-AF8A-0FEC-85CD046E0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18906" y1="70156" x2="18906" y2="70156"/>
                          <a14:foregroundMark x1="82188" y1="76563" x2="82188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9" t="29199" r="69194" b="51597"/>
            <a:stretch/>
          </p:blipFill>
          <p:spPr>
            <a:xfrm>
              <a:off x="1586364" y="2833111"/>
              <a:ext cx="369948" cy="3826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4D10A-CCD2-5BDD-008A-C76A5F2F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58" y="1466726"/>
            <a:ext cx="1053536" cy="105353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8C94EDE-D520-535C-6400-AF1A4C373CF8}"/>
              </a:ext>
            </a:extLst>
          </p:cNvPr>
          <p:cNvGrpSpPr/>
          <p:nvPr/>
        </p:nvGrpSpPr>
        <p:grpSpPr>
          <a:xfrm>
            <a:off x="8160315" y="7433886"/>
            <a:ext cx="1053535" cy="583998"/>
            <a:chOff x="670125" y="4028419"/>
            <a:chExt cx="1053535" cy="58399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080CFF-84AB-BF10-E32F-1BBEBB30D8E7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2F6F5AA-3D7C-69B0-2614-0BA40B821C04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66D2157-240B-610D-18DD-A2EACC920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0827AC6-22B0-0D5D-8031-84B54DB9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AC4AA5-10FB-B2A9-63C5-7B9C65240299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38ABD45-C802-D144-7D37-565440B3C0A8}"/>
              </a:ext>
            </a:extLst>
          </p:cNvPr>
          <p:cNvGrpSpPr/>
          <p:nvPr/>
        </p:nvGrpSpPr>
        <p:grpSpPr>
          <a:xfrm>
            <a:off x="8106700" y="6223098"/>
            <a:ext cx="1053535" cy="524177"/>
            <a:chOff x="670124" y="4808960"/>
            <a:chExt cx="1053535" cy="52417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DFA8AB4-8B93-7D64-B313-61916E9B8782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757FDFB-FEC1-3F4B-6B89-8A49DCEC57FB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AC8401F-1106-CBE7-D305-7EF1B0D01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7DA9D9C-C2DD-E8E4-B55C-0AD95D264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4F9E40-A314-38B9-03FF-29595094D583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F20243-52D5-1C2A-4FE2-EFD4358885CE}"/>
              </a:ext>
            </a:extLst>
          </p:cNvPr>
          <p:cNvGrpSpPr/>
          <p:nvPr/>
        </p:nvGrpSpPr>
        <p:grpSpPr>
          <a:xfrm>
            <a:off x="8152726" y="6801316"/>
            <a:ext cx="939654" cy="543190"/>
            <a:chOff x="731286" y="1685679"/>
            <a:chExt cx="939654" cy="5431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8A99BF-D72F-ED82-9823-4FE4ACBDAEB7}"/>
                </a:ext>
              </a:extLst>
            </p:cNvPr>
            <p:cNvSpPr/>
            <p:nvPr/>
          </p:nvSpPr>
          <p:spPr>
            <a:xfrm>
              <a:off x="738875" y="1685679"/>
              <a:ext cx="932065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3DE53A-BEE5-B20A-B124-56B9EAAE1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610A48-05E6-1C41-4613-5672B41C532C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98C10B-B892-6EF5-C524-1785C4D0A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3A1E7-73E5-7F61-8AB0-FF5B6CA9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8089" r="44265" b="20320"/>
          <a:stretch/>
        </p:blipFill>
        <p:spPr bwMode="auto">
          <a:xfrm>
            <a:off x="11938640" y="6118060"/>
            <a:ext cx="2420163" cy="216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6B7AEA6-BDE5-38D4-E82D-ACA7C20A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721" y="975528"/>
            <a:ext cx="2420163" cy="2420163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8E33A3-290D-FB12-FA98-8AF482CDAD92}"/>
              </a:ext>
            </a:extLst>
          </p:cNvPr>
          <p:cNvGrpSpPr/>
          <p:nvPr/>
        </p:nvGrpSpPr>
        <p:grpSpPr>
          <a:xfrm>
            <a:off x="16102625" y="1376324"/>
            <a:ext cx="885547" cy="561068"/>
            <a:chOff x="686969" y="3269641"/>
            <a:chExt cx="885547" cy="56106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9AC0A3B-F6F2-7C6C-3136-8782E340E7AE}"/>
                </a:ext>
              </a:extLst>
            </p:cNvPr>
            <p:cNvGrpSpPr/>
            <p:nvPr/>
          </p:nvGrpSpPr>
          <p:grpSpPr>
            <a:xfrm>
              <a:off x="710531" y="3269641"/>
              <a:ext cx="861985" cy="561068"/>
              <a:chOff x="1586364" y="2804806"/>
              <a:chExt cx="861985" cy="56106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BCAF66-5852-588C-63E0-E337CF15AE5A}"/>
                  </a:ext>
                </a:extLst>
              </p:cNvPr>
              <p:cNvSpPr/>
              <p:nvPr/>
            </p:nvSpPr>
            <p:spPr>
              <a:xfrm>
                <a:off x="1586364" y="2822285"/>
                <a:ext cx="861985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696F5FD-EB26-C66B-0A86-ABF2002F7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1982431" y="2804806"/>
                <a:ext cx="336953" cy="3424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07EF6DC5-C9B0-AA19-4BE0-C10978C64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04702" y="2829425"/>
                <a:ext cx="278010" cy="287554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3FF8A71-D891-2F23-B1A4-47904CC2FD18}"/>
                </a:ext>
              </a:extLst>
            </p:cNvPr>
            <p:cNvSpPr/>
            <p:nvPr/>
          </p:nvSpPr>
          <p:spPr>
            <a:xfrm>
              <a:off x="686969" y="3529375"/>
              <a:ext cx="864791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8C1F4F-7459-7BE7-BEC4-BC6D9CB8A60E}"/>
              </a:ext>
            </a:extLst>
          </p:cNvPr>
          <p:cNvGrpSpPr/>
          <p:nvPr/>
        </p:nvGrpSpPr>
        <p:grpSpPr>
          <a:xfrm>
            <a:off x="16089241" y="3163009"/>
            <a:ext cx="1053535" cy="583998"/>
            <a:chOff x="670125" y="4028419"/>
            <a:chExt cx="1053535" cy="5839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C5293FB-64F0-AE51-40A3-F3D47E1D40D1}"/>
                </a:ext>
              </a:extLst>
            </p:cNvPr>
            <p:cNvGrpSpPr/>
            <p:nvPr/>
          </p:nvGrpSpPr>
          <p:grpSpPr>
            <a:xfrm>
              <a:off x="710530" y="4028419"/>
              <a:ext cx="874174" cy="573298"/>
              <a:chOff x="1586363" y="2792576"/>
              <a:chExt cx="874174" cy="57329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8837AE5-1290-160B-19AD-D34929926A98}"/>
                  </a:ext>
                </a:extLst>
              </p:cNvPr>
              <p:cNvSpPr/>
              <p:nvPr/>
            </p:nvSpPr>
            <p:spPr>
              <a:xfrm>
                <a:off x="1586363" y="2822285"/>
                <a:ext cx="874174" cy="543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4D2DCFA-283A-D5AB-6E3C-5736F4B3C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2001345" y="2792576"/>
                <a:ext cx="375759" cy="3818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ED84A506-24EF-2A71-DF00-D9F12D3B3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39" t="29199" r="69194" b="51597"/>
              <a:stretch/>
            </p:blipFill>
            <p:spPr>
              <a:xfrm>
                <a:off x="1616820" y="2831034"/>
                <a:ext cx="308536" cy="319128"/>
              </a:xfrm>
              <a:prstGeom prst="rect">
                <a:avLst/>
              </a:prstGeom>
            </p:spPr>
          </p:pic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EE9385-EF2F-0A18-5211-180515CE52E1}"/>
                </a:ext>
              </a:extLst>
            </p:cNvPr>
            <p:cNvSpPr/>
            <p:nvPr/>
          </p:nvSpPr>
          <p:spPr>
            <a:xfrm>
              <a:off x="670125" y="435437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color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F69307-4842-982D-FBD8-37EA8F186340}"/>
              </a:ext>
            </a:extLst>
          </p:cNvPr>
          <p:cNvGrpSpPr/>
          <p:nvPr/>
        </p:nvGrpSpPr>
        <p:grpSpPr>
          <a:xfrm>
            <a:off x="16089241" y="2017609"/>
            <a:ext cx="1053535" cy="524177"/>
            <a:chOff x="670124" y="4808960"/>
            <a:chExt cx="1053535" cy="524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00A40F2-2E4B-2144-887E-9F9C3C2A9873}"/>
                </a:ext>
              </a:extLst>
            </p:cNvPr>
            <p:cNvGrpSpPr/>
            <p:nvPr/>
          </p:nvGrpSpPr>
          <p:grpSpPr>
            <a:xfrm>
              <a:off x="699157" y="4808960"/>
              <a:ext cx="956648" cy="524177"/>
              <a:chOff x="2902818" y="2874728"/>
              <a:chExt cx="956648" cy="5241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A563E13-0906-81C1-2862-0E412A20C5D2}"/>
                  </a:ext>
                </a:extLst>
              </p:cNvPr>
              <p:cNvSpPr/>
              <p:nvPr/>
            </p:nvSpPr>
            <p:spPr>
              <a:xfrm>
                <a:off x="2902818" y="2874728"/>
                <a:ext cx="956648" cy="5241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A31E076-3D61-C4E0-E23B-F7441572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18906" y1="70156" x2="18906" y2="70156"/>
                            <a14:foregroundMark x1="82188" y1="76563" x2="82188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69918" r="8784" b="16198"/>
              <a:stretch/>
            </p:blipFill>
            <p:spPr>
              <a:xfrm>
                <a:off x="3322447" y="2899881"/>
                <a:ext cx="307112" cy="3120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18C8A04-9925-0222-1F26-819DED135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3009666" y="2988452"/>
                <a:ext cx="161121" cy="157793"/>
              </a:xfrm>
              <a:prstGeom prst="rect">
                <a:avLst/>
              </a:prstGeom>
            </p:spPr>
          </p:pic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D39509-3B94-22BF-ED84-EE2423B72532}"/>
                </a:ext>
              </a:extLst>
            </p:cNvPr>
            <p:cNvSpPr/>
            <p:nvPr/>
          </p:nvSpPr>
          <p:spPr>
            <a:xfrm>
              <a:off x="670124" y="5075093"/>
              <a:ext cx="1053535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different shape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005CA4-F1FA-CEF7-5BC4-A9269B8586CB}"/>
              </a:ext>
            </a:extLst>
          </p:cNvPr>
          <p:cNvGrpSpPr/>
          <p:nvPr/>
        </p:nvGrpSpPr>
        <p:grpSpPr>
          <a:xfrm>
            <a:off x="16135267" y="2595827"/>
            <a:ext cx="828064" cy="543190"/>
            <a:chOff x="731286" y="1685679"/>
            <a:chExt cx="828064" cy="5431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FB59B15-C08A-5804-69DC-FE429C0DA843}"/>
                </a:ext>
              </a:extLst>
            </p:cNvPr>
            <p:cNvSpPr/>
            <p:nvPr/>
          </p:nvSpPr>
          <p:spPr>
            <a:xfrm>
              <a:off x="738876" y="1685679"/>
              <a:ext cx="820474" cy="5027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26A043F-B0CC-EDA7-A995-AA6705488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86230" y="1730371"/>
              <a:ext cx="271004" cy="265406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F67B8E5-711E-DF31-FF4C-D08B5FFDB48D}"/>
                </a:ext>
              </a:extLst>
            </p:cNvPr>
            <p:cNvSpPr/>
            <p:nvPr/>
          </p:nvSpPr>
          <p:spPr>
            <a:xfrm>
              <a:off x="731286" y="1970825"/>
              <a:ext cx="820474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color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2DA364-3F75-E836-823A-6C85F77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1773305"/>
              <a:ext cx="180927" cy="1771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461558-A54F-86D9-755B-A2ED33CCBC36}"/>
              </a:ext>
            </a:extLst>
          </p:cNvPr>
          <p:cNvGrpSpPr/>
          <p:nvPr/>
        </p:nvGrpSpPr>
        <p:grpSpPr>
          <a:xfrm>
            <a:off x="16090533" y="757752"/>
            <a:ext cx="861986" cy="528589"/>
            <a:chOff x="710530" y="2464727"/>
            <a:chExt cx="861986" cy="5285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522748-6ECB-50CD-0D6A-0D7EED23238B}"/>
                </a:ext>
              </a:extLst>
            </p:cNvPr>
            <p:cNvSpPr/>
            <p:nvPr/>
          </p:nvSpPr>
          <p:spPr>
            <a:xfrm>
              <a:off x="738875" y="2464727"/>
              <a:ext cx="833641" cy="5285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22338CB-A8BB-AB41-F97A-257372AC3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790138" y="2510693"/>
              <a:ext cx="271004" cy="265406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081E8E6-9344-AA8A-C499-A500C7279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4063" r="90000">
                          <a14:foregroundMark x1="9063" y1="57969" x2="9063" y2="57969"/>
                          <a14:foregroundMark x1="4063" y1="59688" x2="4063" y2="59688"/>
                          <a14:foregroundMark x1="20938" y1="41875" x2="20938" y2="41875"/>
                          <a14:foregroundMark x1="82188" y1="76563" x2="82188" y2="76563"/>
                          <a14:backgroundMark x1="19688" y1="74375" x2="19688" y2="74375"/>
                          <a14:backgroundMark x1="19375" y1="74063" x2="19375" y2="74063"/>
                          <a14:backgroundMark x1="21406" y1="73438" x2="21406" y2="73438"/>
                          <a14:backgroundMark x1="17969" y1="69531" x2="17969" y2="69531"/>
                          <a14:backgroundMark x1="18594" y1="67813" x2="18594" y2="67813"/>
                          <a14:backgroundMark x1="17969" y1="75156" x2="17969" y2="75156"/>
                          <a14:backgroundMark x1="19531" y1="67813" x2="20938" y2="67656"/>
                          <a14:backgroundMark x1="19844" y1="67969" x2="17656" y2="7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50249" r="77189" b="30549"/>
            <a:stretch/>
          </p:blipFill>
          <p:spPr>
            <a:xfrm>
              <a:off x="1236006" y="2554801"/>
              <a:ext cx="180927" cy="17719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9F36CB-4BAB-96EA-5AB9-872E3BE93941}"/>
                </a:ext>
              </a:extLst>
            </p:cNvPr>
            <p:cNvSpPr/>
            <p:nvPr/>
          </p:nvSpPr>
          <p:spPr>
            <a:xfrm>
              <a:off x="710530" y="2735272"/>
              <a:ext cx="861986" cy="258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dirty="0"/>
                <a:t>same shape</a:t>
              </a:r>
            </a:p>
          </p:txBody>
        </p:sp>
      </p:grpSp>
      <p:pic>
        <p:nvPicPr>
          <p:cNvPr id="105" name="Picture 104" descr="A picture containing icon&#10;&#10;Description automatically generated">
            <a:extLst>
              <a:ext uri="{FF2B5EF4-FFF2-40B4-BE49-F238E27FC236}">
                <a16:creationId xmlns:a16="http://schemas.microsoft.com/office/drawing/2014/main" id="{E84B48D3-5863-952B-1604-1CA5240A18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18" y="1460110"/>
            <a:ext cx="1053536" cy="1053536"/>
          </a:xfrm>
          <a:prstGeom prst="rect">
            <a:avLst/>
          </a:prstGeom>
        </p:spPr>
      </p:pic>
      <p:pic>
        <p:nvPicPr>
          <p:cNvPr id="107" name="Picture 106" descr="A picture containing text, vector graphics, businesscard, accessory&#10;&#10;Description automatically generated">
            <a:extLst>
              <a:ext uri="{FF2B5EF4-FFF2-40B4-BE49-F238E27FC236}">
                <a16:creationId xmlns:a16="http://schemas.microsoft.com/office/drawing/2014/main" id="{A3D99C53-A1EC-55B1-96B5-341A941C9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72" y="1460110"/>
            <a:ext cx="1053536" cy="1053536"/>
          </a:xfrm>
          <a:prstGeom prst="rect">
            <a:avLst/>
          </a:prstGeom>
        </p:spPr>
      </p:pic>
      <p:pic>
        <p:nvPicPr>
          <p:cNvPr id="109" name="Picture 108" descr="Shape&#10;&#10;Description automatically generated">
            <a:extLst>
              <a:ext uri="{FF2B5EF4-FFF2-40B4-BE49-F238E27FC236}">
                <a16:creationId xmlns:a16="http://schemas.microsoft.com/office/drawing/2014/main" id="{3BD024A0-96FB-9E8E-AD8B-4FB072157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71" y="2765742"/>
            <a:ext cx="1052207" cy="1052207"/>
          </a:xfrm>
          <a:prstGeom prst="rect">
            <a:avLst/>
          </a:prstGeom>
        </p:spPr>
      </p:pic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E0C3C360-AFBE-CD94-601A-40885564BC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80" y="2747925"/>
            <a:ext cx="1052207" cy="1052207"/>
          </a:xfrm>
          <a:prstGeom prst="rect">
            <a:avLst/>
          </a:prstGeom>
        </p:spPr>
      </p:pic>
      <p:pic>
        <p:nvPicPr>
          <p:cNvPr id="113" name="Picture 112" descr="Chart&#10;&#10;Description automatically generated">
            <a:extLst>
              <a:ext uri="{FF2B5EF4-FFF2-40B4-BE49-F238E27FC236}">
                <a16:creationId xmlns:a16="http://schemas.microsoft.com/office/drawing/2014/main" id="{8A301A03-34A7-0919-1BDC-9CE6BFF988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00" y="2747924"/>
            <a:ext cx="1052208" cy="1052208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3EE2391-7000-98E6-015D-9ED09057A9BA}"/>
              </a:ext>
            </a:extLst>
          </p:cNvPr>
          <p:cNvSpPr/>
          <p:nvPr/>
        </p:nvSpPr>
        <p:spPr>
          <a:xfrm>
            <a:off x="5678905" y="1348436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75FA6E6-095F-76CA-9CF1-16ED3D06F833}"/>
              </a:ext>
            </a:extLst>
          </p:cNvPr>
          <p:cNvSpPr/>
          <p:nvPr/>
        </p:nvSpPr>
        <p:spPr>
          <a:xfrm>
            <a:off x="5639153" y="2203036"/>
            <a:ext cx="916851" cy="32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positive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5A714AF-0C01-4F93-9E7D-8F414FE2B5A2}"/>
              </a:ext>
            </a:extLst>
          </p:cNvPr>
          <p:cNvSpPr/>
          <p:nvPr/>
        </p:nvSpPr>
        <p:spPr>
          <a:xfrm>
            <a:off x="5678905" y="2688064"/>
            <a:ext cx="4523875" cy="12231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F956DAF-39F4-E4A4-95E0-E04ECAB7B684}"/>
              </a:ext>
            </a:extLst>
          </p:cNvPr>
          <p:cNvSpPr/>
          <p:nvPr/>
        </p:nvSpPr>
        <p:spPr>
          <a:xfrm>
            <a:off x="5700978" y="3525149"/>
            <a:ext cx="1136484" cy="370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negative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46E2DB-0E6B-0809-BD7C-D649E1FF63AB}"/>
              </a:ext>
            </a:extLst>
          </p:cNvPr>
          <p:cNvGrpSpPr/>
          <p:nvPr/>
        </p:nvGrpSpPr>
        <p:grpSpPr>
          <a:xfrm>
            <a:off x="752728" y="1837150"/>
            <a:ext cx="3096990" cy="1215501"/>
            <a:chOff x="1185005" y="2022641"/>
            <a:chExt cx="3096990" cy="12155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D8DCD-F1F9-8D8C-8FCE-52B38EF5EBAA}"/>
                </a:ext>
              </a:extLst>
            </p:cNvPr>
            <p:cNvSpPr/>
            <p:nvPr/>
          </p:nvSpPr>
          <p:spPr>
            <a:xfrm>
              <a:off x="1185005" y="2022641"/>
              <a:ext cx="2420163" cy="12155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4875A71-195D-F3A9-694E-C076F5A925AE}"/>
                </a:ext>
              </a:extLst>
            </p:cNvPr>
            <p:cNvGrpSpPr/>
            <p:nvPr/>
          </p:nvGrpSpPr>
          <p:grpSpPr>
            <a:xfrm>
              <a:off x="1326259" y="2203036"/>
              <a:ext cx="885547" cy="561068"/>
              <a:chOff x="686969" y="3269641"/>
              <a:chExt cx="885547" cy="56106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1F63C6-F732-C0F5-844D-FAE970774860}"/>
                  </a:ext>
                </a:extLst>
              </p:cNvPr>
              <p:cNvGrpSpPr/>
              <p:nvPr/>
            </p:nvGrpSpPr>
            <p:grpSpPr>
              <a:xfrm>
                <a:off x="710531" y="3269641"/>
                <a:ext cx="861985" cy="561068"/>
                <a:chOff x="1586364" y="2804806"/>
                <a:chExt cx="861985" cy="56106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5AF4265-FFFF-1422-B357-3B71351F1246}"/>
                    </a:ext>
                  </a:extLst>
                </p:cNvPr>
                <p:cNvSpPr/>
                <p:nvPr/>
              </p:nvSpPr>
              <p:spPr>
                <a:xfrm>
                  <a:off x="1586364" y="2822285"/>
                  <a:ext cx="861985" cy="54358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DD00352-4B41-95FC-B250-5DD934913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54" t="69918" r="8784" b="16198"/>
                <a:stretch/>
              </p:blipFill>
              <p:spPr>
                <a:xfrm>
                  <a:off x="1982431" y="2804806"/>
                  <a:ext cx="336953" cy="342409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D1FCF1-EF12-30CC-2AA7-BD783703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4063" r="90000">
                              <a14:foregroundMark x1="9063" y1="57969" x2="9063" y2="57969"/>
                              <a14:foregroundMark x1="4063" y1="59688" x2="4063" y2="59688"/>
                              <a14:foregroundMark x1="20938" y1="41875" x2="20938" y2="41875"/>
                              <a14:foregroundMark x1="18906" y1="70156" x2="18906" y2="70156"/>
                              <a14:foregroundMark x1="82188" y1="76563" x2="82188" y2="765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39" t="29199" r="69194" b="51597"/>
                <a:stretch/>
              </p:blipFill>
              <p:spPr>
                <a:xfrm>
                  <a:off x="1604702" y="2829425"/>
                  <a:ext cx="278010" cy="287554"/>
                </a:xfrm>
                <a:prstGeom prst="rect">
                  <a:avLst/>
                </a:prstGeom>
              </p:spPr>
            </p:pic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C3FCAB-0A43-F653-5365-13E3BC7B5D75}"/>
                  </a:ext>
                </a:extLst>
              </p:cNvPr>
              <p:cNvSpPr/>
              <p:nvPr/>
            </p:nvSpPr>
            <p:spPr>
              <a:xfrm>
                <a:off x="686969" y="3529375"/>
                <a:ext cx="864791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0BDBE-C0B8-F02A-56E5-005BEC14EE6A}"/>
                </a:ext>
              </a:extLst>
            </p:cNvPr>
            <p:cNvGrpSpPr/>
            <p:nvPr/>
          </p:nvGrpSpPr>
          <p:grpSpPr>
            <a:xfrm>
              <a:off x="2457191" y="2203036"/>
              <a:ext cx="861986" cy="528589"/>
              <a:chOff x="710530" y="2464727"/>
              <a:chExt cx="861986" cy="5285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F7922A-93CB-FACC-0EAE-124DF55D69F6}"/>
                  </a:ext>
                </a:extLst>
              </p:cNvPr>
              <p:cNvSpPr/>
              <p:nvPr/>
            </p:nvSpPr>
            <p:spPr>
              <a:xfrm>
                <a:off x="738875" y="2464727"/>
                <a:ext cx="833641" cy="5285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6187809-C0A4-4976-54F3-F2729B05A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790138" y="2510693"/>
                <a:ext cx="271004" cy="26540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DF1E4C-C348-18F9-9374-872022975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063" r="90000">
                            <a14:foregroundMark x1="9063" y1="57969" x2="9063" y2="57969"/>
                            <a14:foregroundMark x1="4063" y1="59688" x2="4063" y2="59688"/>
                            <a14:foregroundMark x1="20938" y1="41875" x2="20938" y2="41875"/>
                            <a14:foregroundMark x1="82188" y1="76563" x2="82188" y2="76563"/>
                            <a14:backgroundMark x1="19688" y1="74375" x2="19688" y2="74375"/>
                            <a14:backgroundMark x1="19375" y1="74063" x2="19375" y2="74063"/>
                            <a14:backgroundMark x1="21406" y1="73438" x2="21406" y2="73438"/>
                            <a14:backgroundMark x1="17969" y1="69531" x2="17969" y2="69531"/>
                            <a14:backgroundMark x1="18594" y1="67813" x2="18594" y2="67813"/>
                            <a14:backgroundMark x1="17969" y1="75156" x2="17969" y2="75156"/>
                            <a14:backgroundMark x1="19531" y1="67813" x2="20938" y2="67656"/>
                            <a14:backgroundMark x1="19844" y1="67969" x2="17656" y2="701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50249" r="77189" b="30549"/>
              <a:stretch/>
            </p:blipFill>
            <p:spPr>
              <a:xfrm>
                <a:off x="1236006" y="2554801"/>
                <a:ext cx="180927" cy="177190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328257-258E-D04B-DC65-4A4DABC878B9}"/>
                  </a:ext>
                </a:extLst>
              </p:cNvPr>
              <p:cNvSpPr/>
              <p:nvPr/>
            </p:nvSpPr>
            <p:spPr>
              <a:xfrm>
                <a:off x="710530" y="2735272"/>
                <a:ext cx="861986" cy="2580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same shape</a:t>
                </a: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6006C9-8215-8533-1C98-6AD1F35F9969}"/>
                </a:ext>
              </a:extLst>
            </p:cNvPr>
            <p:cNvSpPr/>
            <p:nvPr/>
          </p:nvSpPr>
          <p:spPr>
            <a:xfrm>
              <a:off x="1210157" y="2808754"/>
              <a:ext cx="3071838" cy="365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background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770A18-2388-A4E4-0AED-E19CA3239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49565"/>
              </p:ext>
            </p:extLst>
          </p:nvPr>
        </p:nvGraphicFramePr>
        <p:xfrm>
          <a:off x="967428" y="339165"/>
          <a:ext cx="8803105" cy="2839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4790">
                  <a:extLst>
                    <a:ext uri="{9D8B030D-6E8A-4147-A177-3AD203B41FA5}">
                      <a16:colId xmlns:a16="http://schemas.microsoft.com/office/drawing/2014/main" val="1495607179"/>
                    </a:ext>
                  </a:extLst>
                </a:gridCol>
                <a:gridCol w="6978315">
                  <a:extLst>
                    <a:ext uri="{9D8B030D-6E8A-4147-A177-3AD203B41FA5}">
                      <a16:colId xmlns:a16="http://schemas.microsoft.com/office/drawing/2014/main" val="2152974755"/>
                    </a:ext>
                  </a:extLst>
                </a:gridCol>
              </a:tblGrid>
              <a:tr h="33901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Color: blue/pink/green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Shape: sphere/cube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Object: O1/O2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background knowledge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blue_sphere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(O1):-Color(O1,blue),Shape(O1,sphere).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green_sphere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(O1):-Color(O1,green),Shape(O1,sphere).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green_cube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(O1):-Color(O1,green),Shape(O1,cube).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80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neural predicates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Color(O1,color1),Shape(O1,shape1)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8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Target Clauses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left_side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green_sphere</a:t>
                      </a:r>
                      <a:r>
                        <a:rPr lang="en-US" b="0" dirty="0"/>
                        <a:t>(O2), 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(O1).</a:t>
                      </a:r>
                    </a:p>
                    <a:p>
                      <a:r>
                        <a:rPr lang="en-US" b="0" dirty="0"/>
                        <a:t>target(O1,O2):-</a:t>
                      </a:r>
                      <a:r>
                        <a:rPr lang="en-US" b="0" dirty="0" err="1"/>
                        <a:t>right_side</a:t>
                      </a:r>
                      <a:r>
                        <a:rPr lang="en-US" b="0" dirty="0"/>
                        <a:t>(O1,O2), </a:t>
                      </a:r>
                      <a:r>
                        <a:rPr lang="en-US" b="0" dirty="0" err="1"/>
                        <a:t>green_cube</a:t>
                      </a:r>
                      <a:r>
                        <a:rPr lang="en-US" b="0" dirty="0"/>
                        <a:t>(O1),</a:t>
                      </a:r>
                      <a:r>
                        <a:rPr lang="en-US" b="0" dirty="0" err="1"/>
                        <a:t>blue_sphere</a:t>
                      </a:r>
                      <a:r>
                        <a:rPr lang="en-US" b="0" dirty="0"/>
                        <a:t>(O2).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1264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25EA8-91D4-E773-617F-88547D36047E}"/>
              </a:ext>
            </a:extLst>
          </p:cNvPr>
          <p:cNvSpPr txBox="1"/>
          <p:nvPr/>
        </p:nvSpPr>
        <p:spPr>
          <a:xfrm>
            <a:off x="9995630" y="339165"/>
            <a:ext cx="2196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journal version</a:t>
            </a:r>
          </a:p>
          <a:p>
            <a:pPr marL="342900" indent="-342900">
              <a:buAutoNum type="arabicPeriod"/>
            </a:pPr>
            <a:r>
              <a:rPr lang="en-US" dirty="0"/>
              <a:t>pentagon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pi shape </a:t>
            </a:r>
          </a:p>
          <a:p>
            <a:pPr marL="342900" indent="-342900">
              <a:buAutoNum type="arabicPeriod"/>
            </a:pPr>
            <a:r>
              <a:rPr lang="en-US" dirty="0"/>
              <a:t>counter predicate</a:t>
            </a:r>
          </a:p>
          <a:p>
            <a:pPr marL="342900" indent="-342900">
              <a:buAutoNum type="arabicPeriod"/>
            </a:pPr>
            <a:r>
              <a:rPr lang="en-US" dirty="0"/>
              <a:t>pruning strategy</a:t>
            </a:r>
          </a:p>
        </p:txBody>
      </p:sp>
    </p:spTree>
    <p:extLst>
      <p:ext uri="{BB962C8B-B14F-4D97-AF65-F5344CB8AC3E}">
        <p14:creationId xmlns:p14="http://schemas.microsoft.com/office/powerpoint/2010/main" val="41941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9D4485D-B7E3-0C82-A748-C62F3FCA4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062746"/>
                  </p:ext>
                </p:extLst>
              </p:nvPr>
            </p:nvGraphicFramePr>
            <p:xfrm>
              <a:off x="398033" y="341555"/>
              <a:ext cx="9789459" cy="42976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25924">
                      <a:extLst>
                        <a:ext uri="{9D8B030D-6E8A-4147-A177-3AD203B41FA5}">
                          <a16:colId xmlns:a16="http://schemas.microsoft.com/office/drawing/2014/main" val="1495607179"/>
                        </a:ext>
                      </a:extLst>
                    </a:gridCol>
                    <a:gridCol w="4759723">
                      <a:extLst>
                        <a:ext uri="{9D8B030D-6E8A-4147-A177-3AD203B41FA5}">
                          <a16:colId xmlns:a16="http://schemas.microsoft.com/office/drawing/2014/main" val="2152974755"/>
                        </a:ext>
                      </a:extLst>
                    </a:gridCol>
                    <a:gridCol w="3603812">
                      <a:extLst>
                        <a:ext uri="{9D8B030D-6E8A-4147-A177-3AD203B41FA5}">
                          <a16:colId xmlns:a16="http://schemas.microsoft.com/office/drawing/2014/main" val="667925747"/>
                        </a:ext>
                      </a:extLst>
                    </a:gridCol>
                  </a:tblGrid>
                  <a:tr h="164203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Systems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𝜋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  </m:t>
                              </m:r>
                            </m:oMath>
                          </a14:m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9479372"/>
                      </a:ext>
                    </a:extLst>
                  </a:tr>
                  <a:tr h="164203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 blue/pink/green, Shape: sphere/cube, Object: O1/O2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899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background knowledge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blue_sphere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(O1):-Color(O1,blue),Shape(O1,sphere).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green_sphere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green_cube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(O1):-Color(O1,green),Shape(O1,cube).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9808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neural predicates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err="1"/>
                            <a:t>left_side</a:t>
                          </a:r>
                          <a:r>
                            <a:rPr lang="en-US" b="0" dirty="0"/>
                            <a:t>(O1,O2),</a:t>
                          </a:r>
                          <a:r>
                            <a:rPr lang="en-US" b="0" dirty="0" err="1"/>
                            <a:t>right_side</a:t>
                          </a:r>
                          <a:r>
                            <a:rPr lang="en-US" b="0" dirty="0"/>
                            <a:t>(O1,O2), Color(O1,color1),Shape(O1,shape1)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7580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Target Clauses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target(O1,O2):-</a:t>
                          </a:r>
                          <a:r>
                            <a:rPr lang="en-US" b="0" dirty="0" err="1"/>
                            <a:t>left_side</a:t>
                          </a:r>
                          <a:r>
                            <a:rPr lang="en-US" b="0" dirty="0"/>
                            <a:t>(O1,O2), </a:t>
                          </a:r>
                          <a:r>
                            <a:rPr lang="en-US" b="0" dirty="0" err="1"/>
                            <a:t>green_sphere</a:t>
                          </a:r>
                          <a:r>
                            <a:rPr lang="en-US" b="0" dirty="0"/>
                            <a:t>(O2), </a:t>
                          </a:r>
                          <a:r>
                            <a:rPr lang="en-US" b="0" dirty="0" err="1"/>
                            <a:t>blue_sphere</a:t>
                          </a:r>
                          <a:r>
                            <a:rPr lang="en-US" b="0" dirty="0"/>
                            <a:t>(O1).</a:t>
                          </a:r>
                        </a:p>
                        <a:p>
                          <a:r>
                            <a:rPr lang="en-US" b="0" dirty="0"/>
                            <a:t>target(O1,O2):-</a:t>
                          </a:r>
                          <a:r>
                            <a:rPr lang="en-US" b="0" dirty="0" err="1"/>
                            <a:t>right_side</a:t>
                          </a:r>
                          <a:r>
                            <a:rPr lang="en-US" b="0" dirty="0"/>
                            <a:t>(O1,O2), </a:t>
                          </a:r>
                          <a:r>
                            <a:rPr lang="en-US" b="0" dirty="0" err="1"/>
                            <a:t>green_cube</a:t>
                          </a:r>
                          <a:r>
                            <a:rPr lang="en-US" b="0" dirty="0"/>
                            <a:t>(O1),</a:t>
                          </a:r>
                          <a:r>
                            <a:rPr lang="en-US" b="0" dirty="0" err="1"/>
                            <a:t>blue_sphere</a:t>
                          </a:r>
                          <a:r>
                            <a:rPr lang="en-US" b="0" dirty="0"/>
                            <a:t>(O2).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21264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9D4485D-B7E3-0C82-A748-C62F3FCA4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062746"/>
                  </p:ext>
                </p:extLst>
              </p:nvPr>
            </p:nvGraphicFramePr>
            <p:xfrm>
              <a:off x="398033" y="341555"/>
              <a:ext cx="9789459" cy="42976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25924">
                      <a:extLst>
                        <a:ext uri="{9D8B030D-6E8A-4147-A177-3AD203B41FA5}">
                          <a16:colId xmlns:a16="http://schemas.microsoft.com/office/drawing/2014/main" val="1495607179"/>
                        </a:ext>
                      </a:extLst>
                    </a:gridCol>
                    <a:gridCol w="4759723">
                      <a:extLst>
                        <a:ext uri="{9D8B030D-6E8A-4147-A177-3AD203B41FA5}">
                          <a16:colId xmlns:a16="http://schemas.microsoft.com/office/drawing/2014/main" val="2152974755"/>
                        </a:ext>
                      </a:extLst>
                    </a:gridCol>
                    <a:gridCol w="3603812">
                      <a:extLst>
                        <a:ext uri="{9D8B030D-6E8A-4147-A177-3AD203B41FA5}">
                          <a16:colId xmlns:a16="http://schemas.microsoft.com/office/drawing/2014/main" val="66792574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Systems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NeSy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-ILP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2183" t="-6897" r="-352" b="-1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9479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const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Color: blue/pink/green, Shape: sphere/cube, Object: O1/O2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8996146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1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background knowledge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blue_sphere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(O1):-Color(O1,blue),Shape(O1,sphere).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green_sphere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(O1):-Color(O1,green),Shape(O1,sphere).</a:t>
                          </a:r>
                        </a:p>
                        <a:p>
                          <a:pPr marL="0" indent="0">
                            <a:buNone/>
                          </a:pPr>
                          <a:r>
                            <a:rPr lang="en-US" sz="1800" b="0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green_cube</a:t>
                          </a:r>
                          <a:r>
                            <a:rPr lang="en-US" sz="1800" b="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(O1):-Color(O1,green),Shape(O1,cube).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endParaRPr lang="en-US" sz="1800" b="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98089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neural predicates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err="1"/>
                            <a:t>left_side</a:t>
                          </a:r>
                          <a:r>
                            <a:rPr lang="en-US" b="0" dirty="0"/>
                            <a:t>(O1,O2),</a:t>
                          </a:r>
                          <a:r>
                            <a:rPr lang="en-US" b="0" dirty="0" err="1"/>
                            <a:t>right_side</a:t>
                          </a:r>
                          <a:r>
                            <a:rPr lang="en-US" b="0" dirty="0"/>
                            <a:t>(O1,O2), Color(O1,color1),Shape(O1,shape1)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758037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Target Clauses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target(O1,O2):-</a:t>
                          </a:r>
                          <a:r>
                            <a:rPr lang="en-US" b="0" dirty="0" err="1"/>
                            <a:t>left_side</a:t>
                          </a:r>
                          <a:r>
                            <a:rPr lang="en-US" b="0" dirty="0"/>
                            <a:t>(O1,O2), </a:t>
                          </a:r>
                          <a:r>
                            <a:rPr lang="en-US" b="0" dirty="0" err="1"/>
                            <a:t>green_sphere</a:t>
                          </a:r>
                          <a:r>
                            <a:rPr lang="en-US" b="0" dirty="0"/>
                            <a:t>(O2), </a:t>
                          </a:r>
                          <a:r>
                            <a:rPr lang="en-US" b="0" dirty="0" err="1"/>
                            <a:t>blue_sphere</a:t>
                          </a:r>
                          <a:r>
                            <a:rPr lang="en-US" b="0" dirty="0"/>
                            <a:t>(O1).</a:t>
                          </a:r>
                        </a:p>
                        <a:p>
                          <a:r>
                            <a:rPr lang="en-US" b="0" dirty="0"/>
                            <a:t>target(O1,O2):-</a:t>
                          </a:r>
                          <a:r>
                            <a:rPr lang="en-US" b="0" dirty="0" err="1"/>
                            <a:t>right_side</a:t>
                          </a:r>
                          <a:r>
                            <a:rPr lang="en-US" b="0" dirty="0"/>
                            <a:t>(O1,O2), </a:t>
                          </a:r>
                          <a:r>
                            <a:rPr lang="en-US" b="0" dirty="0" err="1"/>
                            <a:t>green_cube</a:t>
                          </a:r>
                          <a:r>
                            <a:rPr lang="en-US" b="0" dirty="0"/>
                            <a:t>(O1),</a:t>
                          </a:r>
                          <a:r>
                            <a:rPr lang="en-US" b="0" dirty="0" err="1"/>
                            <a:t>blue_sphere</a:t>
                          </a:r>
                          <a:r>
                            <a:rPr lang="en-US" b="0" dirty="0"/>
                            <a:t>(O2).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21264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9C18-32C9-DFF3-C6A4-082EA808F36E}"/>
              </a:ext>
            </a:extLst>
          </p:cNvPr>
          <p:cNvCxnSpPr>
            <a:cxnSpLocks/>
          </p:cNvCxnSpPr>
          <p:nvPr/>
        </p:nvCxnSpPr>
        <p:spPr>
          <a:xfrm>
            <a:off x="6605196" y="1108038"/>
            <a:ext cx="3582296" cy="1688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8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VQA: Human asks system to answer questions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This project attempts to have the system learn rules and solve the task itself.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system observes nature and then draws conclusions from nature. </a:t>
            </a:r>
          </a:p>
        </p:txBody>
      </p:sp>
    </p:spTree>
    <p:extLst>
      <p:ext uri="{BB962C8B-B14F-4D97-AF65-F5344CB8AC3E}">
        <p14:creationId xmlns:p14="http://schemas.microsoft.com/office/powerpoint/2010/main" val="372958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78B8-C505-5E7C-08E2-B26FD05A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Red Triangle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6EF403-68DF-AFCA-13DE-1A36126E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63" y="325905"/>
            <a:ext cx="1853873" cy="1853873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2911BE8-FE02-3B20-BF53-A5402B8A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2502063"/>
            <a:ext cx="1853874" cy="185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3BC-565A-054F-60F6-258E05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(X) :- 	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(O1,red),shape(O1,triangle), 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diff_shape_pair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diff_color_pair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(O1,O2).</a:t>
            </a:r>
          </a:p>
          <a:p>
            <a:pPr marL="0" indent="0">
              <a:buNone/>
            </a:pPr>
            <a:endParaRPr lang="en-GB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closeby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(O1,O2) :- in(O1,X),in(O2,X),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at_area_01(O1,O2),</a:t>
            </a: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sz="13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at_area_00(O1,O2), 	at_area_02(O1,O2), 	at_area_03(O1,O2)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(O1, O2 same order)</a:t>
            </a:r>
            <a:endParaRPr lang="en-GB" sz="13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D9872A33-5B26-E314-9FCB-C25904F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358209"/>
            <a:ext cx="1850097" cy="1850097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2536EDD-ED9F-3ED2-D2AE-AB981DC2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2" y="2451222"/>
            <a:ext cx="1850097" cy="18500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D3BB33D-46F4-2B50-7DFA-0B742C462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3" y="4467589"/>
            <a:ext cx="1869351" cy="1869351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074AB47-89B5-87D2-285C-E67AAABD5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48" y="4505308"/>
            <a:ext cx="1878513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3594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A0E5E-CF35-0AAB-8414-1B91EFA85A27}"/>
              </a:ext>
            </a:extLst>
          </p:cNvPr>
          <p:cNvGrpSpPr/>
          <p:nvPr/>
        </p:nvGrpSpPr>
        <p:grpSpPr>
          <a:xfrm>
            <a:off x="531683" y="1000118"/>
            <a:ext cx="10104929" cy="4096800"/>
            <a:chOff x="531683" y="1000118"/>
            <a:chExt cx="10104929" cy="409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3C06BA3-1F81-7A4B-C0B5-B653A005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788" y="1562335"/>
              <a:ext cx="1440000" cy="1440000"/>
            </a:xfrm>
            <a:prstGeom prst="rect">
              <a:avLst/>
            </a:prstGeom>
          </p:spPr>
        </p:pic>
        <p:pic>
          <p:nvPicPr>
            <p:cNvPr id="32" name="Picture 3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40D0B0-104B-6725-B9A5-7CE912C1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773" y="3260956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9E9652F-FE29-E9E8-8967-F7618BD9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809" y="1526528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Graphical user interface&#10;&#10;Description automatically generated with medium confidence01.00000.image.png">
              <a:extLst>
                <a:ext uri="{FF2B5EF4-FFF2-40B4-BE49-F238E27FC236}">
                  <a16:creationId xmlns:a16="http://schemas.microsoft.com/office/drawing/2014/main" id="{7846C543-12A0-7C98-768D-36BFBE2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8" y="1575061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87106E7-EB20-1736-1EB4-9BC25361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640" y="3199061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125382B-3A72-761E-9F98-8809A1FC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17" y="3210164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64B36780-B25F-BC4A-0679-4361CACA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" t="8176" r="12699" b="14664"/>
            <a:stretch/>
          </p:blipFill>
          <p:spPr>
            <a:xfrm>
              <a:off x="8423207" y="1367591"/>
              <a:ext cx="2213405" cy="2061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5E2C8E-D3A3-4152-B20D-9E4340DEFE77}"/>
                </a:ext>
              </a:extLst>
            </p:cNvPr>
            <p:cNvSpPr txBox="1"/>
            <p:nvPr/>
          </p:nvSpPr>
          <p:spPr>
            <a:xfrm>
              <a:off x="8592163" y="3775680"/>
              <a:ext cx="1875492" cy="27682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PN-Vector: (5,4,4,45)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104E82-1450-8C23-C977-F16BD44E29A7}"/>
                </a:ext>
              </a:extLst>
            </p:cNvPr>
            <p:cNvSpPr txBox="1"/>
            <p:nvPr/>
          </p:nvSpPr>
          <p:spPr>
            <a:xfrm>
              <a:off x="1758697" y="4721168"/>
              <a:ext cx="872932" cy="27682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PN-Pair 01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4F0EC61-3ACD-807C-E5EF-FF137E58A9B7}"/>
                </a:ext>
              </a:extLst>
            </p:cNvPr>
            <p:cNvSpPr txBox="1"/>
            <p:nvPr/>
          </p:nvSpPr>
          <p:spPr>
            <a:xfrm>
              <a:off x="531683" y="3883561"/>
              <a:ext cx="1198968" cy="27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6E14BE5-CB31-3A69-46BA-DB4332EA22FE}"/>
                </a:ext>
              </a:extLst>
            </p:cNvPr>
            <p:cNvSpPr txBox="1"/>
            <p:nvPr/>
          </p:nvSpPr>
          <p:spPr>
            <a:xfrm>
              <a:off x="567866" y="2108114"/>
              <a:ext cx="1124199" cy="27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7EE77F7-1703-5548-8E4B-0861233762D2}"/>
                </a:ext>
              </a:extLst>
            </p:cNvPr>
            <p:cNvSpPr txBox="1"/>
            <p:nvPr/>
          </p:nvSpPr>
          <p:spPr>
            <a:xfrm>
              <a:off x="2713550" y="1000118"/>
              <a:ext cx="4333681" cy="26161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target(image) :- shape(O1, Sphere), color(O1, Green), in(O1, Image)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3715888" y="1440411"/>
              <a:ext cx="1875492" cy="3656507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14FC7A-6752-9950-12BE-CD836DF14419}"/>
                </a:ext>
              </a:extLst>
            </p:cNvPr>
            <p:cNvSpPr txBox="1"/>
            <p:nvPr/>
          </p:nvSpPr>
          <p:spPr>
            <a:xfrm>
              <a:off x="3888754" y="1537217"/>
              <a:ext cx="740755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B1B3765-45AC-EF97-7254-D3E96A820A66}"/>
                </a:ext>
              </a:extLst>
            </p:cNvPr>
            <p:cNvSpPr txBox="1"/>
            <p:nvPr/>
          </p:nvSpPr>
          <p:spPr>
            <a:xfrm>
              <a:off x="3897665" y="3210477"/>
              <a:ext cx="767612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0.21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1692066" y="1426706"/>
              <a:ext cx="1942964" cy="3670212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1994215" y="1553909"/>
              <a:ext cx="813613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44685A0-BA69-C169-33CA-B7DF9665130D}"/>
                </a:ext>
              </a:extLst>
            </p:cNvPr>
            <p:cNvSpPr txBox="1"/>
            <p:nvPr/>
          </p:nvSpPr>
          <p:spPr>
            <a:xfrm>
              <a:off x="1890874" y="3199061"/>
              <a:ext cx="740755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C229696-52FA-B2C3-25DD-BDB21E1E5726}"/>
                </a:ext>
              </a:extLst>
            </p:cNvPr>
            <p:cNvSpPr txBox="1"/>
            <p:nvPr/>
          </p:nvSpPr>
          <p:spPr>
            <a:xfrm>
              <a:off x="6306477" y="1575061"/>
              <a:ext cx="740755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1D7E77-EA91-7658-5508-58E5C99BC8AB}"/>
                </a:ext>
              </a:extLst>
            </p:cNvPr>
            <p:cNvSpPr txBox="1"/>
            <p:nvPr/>
          </p:nvSpPr>
          <p:spPr>
            <a:xfrm>
              <a:off x="6335019" y="3260956"/>
              <a:ext cx="740755" cy="46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0.95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2E6D69D-63D5-2B07-C81D-89AE3AB3D93C}"/>
                </a:ext>
              </a:extLst>
            </p:cNvPr>
            <p:cNvSpPr/>
            <p:nvPr/>
          </p:nvSpPr>
          <p:spPr>
            <a:xfrm>
              <a:off x="6126703" y="1440411"/>
              <a:ext cx="1841058" cy="3656507"/>
            </a:xfrm>
            <a:prstGeom prst="rect">
              <a:avLst/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0C912F-4905-2A07-249A-15EB62382B9B}"/>
                </a:ext>
              </a:extLst>
            </p:cNvPr>
            <p:cNvSpPr txBox="1"/>
            <p:nvPr/>
          </p:nvSpPr>
          <p:spPr>
            <a:xfrm>
              <a:off x="3758198" y="4721168"/>
              <a:ext cx="871311" cy="27682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PN-Pair 02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8CBEB-4341-24A8-35AB-7048987A1BEA}"/>
                </a:ext>
              </a:extLst>
            </p:cNvPr>
            <p:cNvSpPr txBox="1"/>
            <p:nvPr/>
          </p:nvSpPr>
          <p:spPr>
            <a:xfrm>
              <a:off x="6204338" y="4753297"/>
              <a:ext cx="871435" cy="276828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PN-Pair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959223-032C-3121-5F52-818F7C686891}"/>
                </a:ext>
              </a:extLst>
            </p:cNvPr>
            <p:cNvSpPr txBox="1"/>
            <p:nvPr/>
          </p:nvSpPr>
          <p:spPr>
            <a:xfrm>
              <a:off x="5670727" y="4446651"/>
              <a:ext cx="190069" cy="27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3B1DF7-0314-342C-CE80-8A021C7D6D7E}"/>
                </a:ext>
              </a:extLst>
            </p:cNvPr>
            <p:cNvSpPr txBox="1"/>
            <p:nvPr/>
          </p:nvSpPr>
          <p:spPr>
            <a:xfrm>
              <a:off x="5638299" y="2392105"/>
              <a:ext cx="190069" cy="27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24EE1A1-821B-60C0-D5A9-48BD9AB72673}"/>
                </a:ext>
              </a:extLst>
            </p:cNvPr>
            <p:cNvSpPr/>
            <p:nvPr/>
          </p:nvSpPr>
          <p:spPr>
            <a:xfrm rot="5400000">
              <a:off x="9390309" y="4329230"/>
              <a:ext cx="279197" cy="20986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95AA6-F757-B00C-2C40-B0B94C48CD80}"/>
                </a:ext>
              </a:extLst>
            </p:cNvPr>
            <p:cNvSpPr txBox="1"/>
            <p:nvPr/>
          </p:nvSpPr>
          <p:spPr>
            <a:xfrm>
              <a:off x="8592162" y="4792770"/>
              <a:ext cx="1875492" cy="27682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Necessary Clauses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/>
                <p:nvPr/>
              </p:nvSpPr>
              <p:spPr>
                <a:xfrm>
                  <a:off x="8291529" y="4291352"/>
                  <a:ext cx="1744382" cy="276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1D5CF-BD4D-6F79-D23A-E96CA595C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529" y="4291352"/>
                  <a:ext cx="1744382" cy="276828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77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298275" y="4192860"/>
            <a:ext cx="1044607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pic>
        <p:nvPicPr>
          <p:cNvPr id="59" name="Picture 58" descr="Chart&#10;&#10;Description automatically generated">
            <a:extLst>
              <a:ext uri="{FF2B5EF4-FFF2-40B4-BE49-F238E27FC236}">
                <a16:creationId xmlns:a16="http://schemas.microsoft.com/office/drawing/2014/main" id="{3906FB27-7055-BBCF-9CA9-6181ADA3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2" y="4535145"/>
            <a:ext cx="2413478" cy="2413478"/>
          </a:xfrm>
          <a:prstGeom prst="rect">
            <a:avLst/>
          </a:prstGeom>
        </p:spPr>
      </p:pic>
      <p:pic>
        <p:nvPicPr>
          <p:cNvPr id="123" name="Picture 122" descr="Chart&#10;&#10;Description automatically generated">
            <a:extLst>
              <a:ext uri="{FF2B5EF4-FFF2-40B4-BE49-F238E27FC236}">
                <a16:creationId xmlns:a16="http://schemas.microsoft.com/office/drawing/2014/main" id="{FA3F047C-ABB8-F785-E213-E7DC387E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48" y="2254162"/>
            <a:ext cx="1440000" cy="144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F0EC61-3ACD-807C-E5EF-FF137E58A9B7}"/>
              </a:ext>
            </a:extLst>
          </p:cNvPr>
          <p:cNvSpPr txBox="1"/>
          <p:nvPr/>
        </p:nvSpPr>
        <p:spPr>
          <a:xfrm>
            <a:off x="1422670" y="2945517"/>
            <a:ext cx="119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Image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14BE5-CB31-3A69-46BA-DB4332EA22FE}"/>
              </a:ext>
            </a:extLst>
          </p:cNvPr>
          <p:cNvSpPr txBox="1"/>
          <p:nvPr/>
        </p:nvSpPr>
        <p:spPr>
          <a:xfrm>
            <a:off x="1458853" y="1168970"/>
            <a:ext cx="112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 Image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E77F7-1703-5548-8E4B-0861233762D2}"/>
              </a:ext>
            </a:extLst>
          </p:cNvPr>
          <p:cNvSpPr txBox="1"/>
          <p:nvPr/>
        </p:nvSpPr>
        <p:spPr>
          <a:xfrm>
            <a:off x="4526222" y="41436"/>
            <a:ext cx="4067054" cy="261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target(image) :- shape(A, circle), color(A, blue), in(A, image)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52DFFB-FD0D-8963-F21E-74050E859853}"/>
              </a:ext>
            </a:extLst>
          </p:cNvPr>
          <p:cNvSpPr/>
          <p:nvPr/>
        </p:nvSpPr>
        <p:spPr>
          <a:xfrm>
            <a:off x="4702750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A104EC-6E58-1601-CFD7-C46D899FFB8D}"/>
              </a:ext>
            </a:extLst>
          </p:cNvPr>
          <p:cNvGrpSpPr/>
          <p:nvPr/>
        </p:nvGrpSpPr>
        <p:grpSpPr>
          <a:xfrm>
            <a:off x="4785848" y="600586"/>
            <a:ext cx="1486505" cy="1449264"/>
            <a:chOff x="7469917" y="1702283"/>
            <a:chExt cx="1452991" cy="1449264"/>
          </a:xfrm>
        </p:grpSpPr>
        <p:pic>
          <p:nvPicPr>
            <p:cNvPr id="149" name="Picture 148" descr="Shape&#10;&#10;Description automatically generated">
              <a:extLst>
                <a:ext uri="{FF2B5EF4-FFF2-40B4-BE49-F238E27FC236}">
                  <a16:creationId xmlns:a16="http://schemas.microsoft.com/office/drawing/2014/main" id="{9309E325-4E93-C95B-CD77-4A6D705A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644" y="1702283"/>
              <a:ext cx="1449264" cy="144926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9E725A8-51C1-422E-8727-E0BC05D8A23A}"/>
                </a:ext>
              </a:extLst>
            </p:cNvPr>
            <p:cNvSpPr txBox="1"/>
            <p:nvPr/>
          </p:nvSpPr>
          <p:spPr>
            <a:xfrm>
              <a:off x="7469917" y="1713887"/>
              <a:ext cx="72405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F383DE-8D61-D4DC-82B6-5FA01C3560CA}"/>
              </a:ext>
            </a:extLst>
          </p:cNvPr>
          <p:cNvGrpSpPr/>
          <p:nvPr/>
        </p:nvGrpSpPr>
        <p:grpSpPr>
          <a:xfrm>
            <a:off x="6613813" y="487140"/>
            <a:ext cx="1875492" cy="3334073"/>
            <a:chOff x="5007936" y="1474594"/>
            <a:chExt cx="1833208" cy="33340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C8922A-76E0-9CAE-195E-4F7626F311BC}"/>
                </a:ext>
              </a:extLst>
            </p:cNvPr>
            <p:cNvSpPr/>
            <p:nvPr/>
          </p:nvSpPr>
          <p:spPr>
            <a:xfrm>
              <a:off x="5007936" y="1474594"/>
              <a:ext cx="1833208" cy="333407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5FD272E-2077-32D8-01AF-4D495BD6FE02}"/>
                </a:ext>
              </a:extLst>
            </p:cNvPr>
            <p:cNvGrpSpPr/>
            <p:nvPr/>
          </p:nvGrpSpPr>
          <p:grpSpPr>
            <a:xfrm>
              <a:off x="5152658" y="1556578"/>
              <a:ext cx="1449264" cy="1449264"/>
              <a:chOff x="5144200" y="1458171"/>
              <a:chExt cx="1449264" cy="1449264"/>
            </a:xfrm>
          </p:grpSpPr>
          <p:pic>
            <p:nvPicPr>
              <p:cNvPr id="147" name="Picture 14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1AB494C-3C78-9D34-C12F-74E5ACCA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200" y="1458171"/>
                <a:ext cx="1449264" cy="1449264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14FC7A-6752-9950-12BE-CD836DF14419}"/>
                  </a:ext>
                </a:extLst>
              </p:cNvPr>
              <p:cNvSpPr txBox="1"/>
              <p:nvPr/>
            </p:nvSpPr>
            <p:spPr>
              <a:xfrm>
                <a:off x="5155095" y="1473053"/>
                <a:ext cx="724054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0.93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F77328A-310C-700D-5EC2-4CDBB46212C5}"/>
                </a:ext>
              </a:extLst>
            </p:cNvPr>
            <p:cNvGrpSpPr/>
            <p:nvPr/>
          </p:nvGrpSpPr>
          <p:grpSpPr>
            <a:xfrm>
              <a:off x="5179893" y="3255701"/>
              <a:ext cx="1449265" cy="1459677"/>
              <a:chOff x="5324179" y="4952642"/>
              <a:chExt cx="1449265" cy="1459677"/>
            </a:xfrm>
          </p:grpSpPr>
          <p:pic>
            <p:nvPicPr>
              <p:cNvPr id="145" name="Picture 14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95E2-BC4F-5204-8BAF-46C3FC2FB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79" y="4963054"/>
                <a:ext cx="1449265" cy="1449265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B1B3765-45AC-EF97-7254-D3E96A820A66}"/>
                  </a:ext>
                </a:extLst>
              </p:cNvPr>
              <p:cNvSpPr txBox="1"/>
              <p:nvPr/>
            </p:nvSpPr>
            <p:spPr>
              <a:xfrm>
                <a:off x="5345694" y="4952642"/>
                <a:ext cx="750306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0.21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4DC5902-9667-BEEE-3C5A-C8D2C21A6BD9}"/>
              </a:ext>
            </a:extLst>
          </p:cNvPr>
          <p:cNvGrpSpPr/>
          <p:nvPr/>
        </p:nvGrpSpPr>
        <p:grpSpPr>
          <a:xfrm>
            <a:off x="2584959" y="487140"/>
            <a:ext cx="2935950" cy="3350497"/>
            <a:chOff x="3009848" y="1458171"/>
            <a:chExt cx="2869756" cy="3350497"/>
          </a:xfrm>
        </p:grpSpPr>
        <p:pic>
          <p:nvPicPr>
            <p:cNvPr id="137" name="Picture 136" descr="Chart&#10;&#10;Description automatically generated">
              <a:extLst>
                <a:ext uri="{FF2B5EF4-FFF2-40B4-BE49-F238E27FC236}">
                  <a16:creationId xmlns:a16="http://schemas.microsoft.com/office/drawing/2014/main" id="{37B9B0E1-E4E8-B654-FDE0-1C21DF91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808" y="1563435"/>
              <a:ext cx="1449264" cy="1449264"/>
            </a:xfrm>
            <a:prstGeom prst="rect">
              <a:avLst/>
            </a:prstGeom>
          </p:spPr>
        </p:pic>
        <p:pic>
          <p:nvPicPr>
            <p:cNvPr id="138" name="Picture 137" descr="Scatter chart&#10;&#10;Description automatically generated">
              <a:extLst>
                <a:ext uri="{FF2B5EF4-FFF2-40B4-BE49-F238E27FC236}">
                  <a16:creationId xmlns:a16="http://schemas.microsoft.com/office/drawing/2014/main" id="{832804E8-130C-2156-1C8D-968A06DC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33" y="3228447"/>
              <a:ext cx="1449264" cy="1449264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CA40F49-30C8-B755-4254-0F0D16CE1566}"/>
                </a:ext>
              </a:extLst>
            </p:cNvPr>
            <p:cNvSpPr/>
            <p:nvPr/>
          </p:nvSpPr>
          <p:spPr>
            <a:xfrm>
              <a:off x="3009848" y="1458171"/>
              <a:ext cx="1897294" cy="3350497"/>
            </a:xfrm>
            <a:prstGeom prst="rect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D65252-F096-C9BD-694E-AE115E4FCF68}"/>
                </a:ext>
              </a:extLst>
            </p:cNvPr>
            <p:cNvSpPr txBox="1"/>
            <p:nvPr/>
          </p:nvSpPr>
          <p:spPr>
            <a:xfrm>
              <a:off x="3303322" y="1585453"/>
              <a:ext cx="795269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3C19CC-7578-E2A2-9D9C-16E59127C396}"/>
                </a:ext>
              </a:extLst>
            </p:cNvPr>
            <p:cNvSpPr txBox="1"/>
            <p:nvPr/>
          </p:nvSpPr>
          <p:spPr>
            <a:xfrm>
              <a:off x="5155551" y="3239979"/>
              <a:ext cx="724053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0.10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44685A0-BA69-C169-33CA-B7DF9665130D}"/>
              </a:ext>
            </a:extLst>
          </p:cNvPr>
          <p:cNvSpPr txBox="1"/>
          <p:nvPr/>
        </p:nvSpPr>
        <p:spPr>
          <a:xfrm>
            <a:off x="2781861" y="2260593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pic>
        <p:nvPicPr>
          <p:cNvPr id="132" name="Picture 131" descr="A picture containing chart&#10;&#10;Description automatically generated">
            <a:extLst>
              <a:ext uri="{FF2B5EF4-FFF2-40B4-BE49-F238E27FC236}">
                <a16:creationId xmlns:a16="http://schemas.microsoft.com/office/drawing/2014/main" id="{8B632375-4670-9EAD-9923-42572F9A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4" y="2301638"/>
            <a:ext cx="1440000" cy="1440000"/>
          </a:xfrm>
          <a:prstGeom prst="rect">
            <a:avLst/>
          </a:prstGeom>
        </p:spPr>
      </p:pic>
      <p:pic>
        <p:nvPicPr>
          <p:cNvPr id="133" name="Picture 132" descr="A picture containing shape&#10;&#10;Description automatically generated">
            <a:extLst>
              <a:ext uri="{FF2B5EF4-FFF2-40B4-BE49-F238E27FC236}">
                <a16:creationId xmlns:a16="http://schemas.microsoft.com/office/drawing/2014/main" id="{92AE5F42-7AB1-9F63-DBE5-7F310D8BF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99" y="612190"/>
            <a:ext cx="1440000" cy="1440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229696-52FA-B2C3-25DD-BDB21E1E5726}"/>
              </a:ext>
            </a:extLst>
          </p:cNvPr>
          <p:cNvSpPr txBox="1"/>
          <p:nvPr/>
        </p:nvSpPr>
        <p:spPr>
          <a:xfrm>
            <a:off x="8698599" y="597720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1D7E77-EA91-7658-5508-58E5C99BC8AB}"/>
              </a:ext>
            </a:extLst>
          </p:cNvPr>
          <p:cNvSpPr txBox="1"/>
          <p:nvPr/>
        </p:nvSpPr>
        <p:spPr>
          <a:xfrm>
            <a:off x="8727141" y="2284659"/>
            <a:ext cx="7407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E6D69D-63D5-2B07-C81D-89AE3AB3D93C}"/>
              </a:ext>
            </a:extLst>
          </p:cNvPr>
          <p:cNvSpPr/>
          <p:nvPr/>
        </p:nvSpPr>
        <p:spPr>
          <a:xfrm>
            <a:off x="8547367" y="500854"/>
            <a:ext cx="1841058" cy="3334073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EBF9-12EE-5854-EA05-378B13FBD293}"/>
              </a:ext>
            </a:extLst>
          </p:cNvPr>
          <p:cNvSpPr txBox="1"/>
          <p:nvPr/>
        </p:nvSpPr>
        <p:spPr>
          <a:xfrm>
            <a:off x="2885202" y="3919765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(1,0):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DE422-C432-17FE-AE09-3767775D92A0}"/>
              </a:ext>
            </a:extLst>
          </p:cNvPr>
          <p:cNvSpPr txBox="1"/>
          <p:nvPr/>
        </p:nvSpPr>
        <p:spPr>
          <a:xfrm>
            <a:off x="6915752" y="4104431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03486-50EE-B40C-2AB8-0EBE7839FE9C}"/>
              </a:ext>
            </a:extLst>
          </p:cNvPr>
          <p:cNvSpPr txBox="1"/>
          <p:nvPr/>
        </p:nvSpPr>
        <p:spPr>
          <a:xfrm>
            <a:off x="5057252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35B6-A6D0-EB65-8D0D-7B4FC72E3D13}"/>
              </a:ext>
            </a:extLst>
          </p:cNvPr>
          <p:cNvSpPr txBox="1"/>
          <p:nvPr/>
        </p:nvSpPr>
        <p:spPr>
          <a:xfrm>
            <a:off x="9068976" y="4116749"/>
            <a:ext cx="10446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(1,1)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D45710C-460F-F506-4F09-8F6DA5A76BAF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596660" y="4427931"/>
            <a:ext cx="795565" cy="887229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66A3442-047A-8D8C-0B4C-7E593F2F6A0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190079" y="4875558"/>
            <a:ext cx="879445" cy="1004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0BD69E1-00E1-49EA-87BC-FC88D7C6DB3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360987" y="3767094"/>
            <a:ext cx="1511307" cy="2949280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AC38DF0-5F32-9D51-115D-21B707FEFD5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479167" y="4217436"/>
            <a:ext cx="1756100" cy="1899422"/>
          </a:xfrm>
          <a:prstGeom prst="curvedConnector2">
            <a:avLst/>
          </a:prstGeom>
          <a:ln w="28575">
            <a:solidFill>
              <a:schemeClr val="accent2">
                <a:alpha val="51359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2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3EA87E-515D-A801-1A0E-FD4FD5283115}"/>
              </a:ext>
            </a:extLst>
          </p:cNvPr>
          <p:cNvSpPr txBox="1"/>
          <p:nvPr/>
        </p:nvSpPr>
        <p:spPr>
          <a:xfrm>
            <a:off x="186124" y="284355"/>
            <a:ext cx="40954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target(A,B) :- triangle(A), square(B)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242F42-E29B-B78B-6DA1-F55312B0487B}"/>
              </a:ext>
            </a:extLst>
          </p:cNvPr>
          <p:cNvGrpSpPr/>
          <p:nvPr/>
        </p:nvGrpSpPr>
        <p:grpSpPr>
          <a:xfrm>
            <a:off x="2945373" y="1140510"/>
            <a:ext cx="4249271" cy="5433135"/>
            <a:chOff x="2819025" y="1140510"/>
            <a:chExt cx="4249271" cy="5433135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06EF403-68DF-AFCA-13DE-1A36126E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6" y="1606389"/>
              <a:ext cx="1449264" cy="1449264"/>
            </a:xfrm>
            <a:prstGeom prst="rect">
              <a:avLst/>
            </a:prstGeom>
          </p:spPr>
        </p:pic>
        <p:pic>
          <p:nvPicPr>
            <p:cNvPr id="13" name="Picture 12" descr="Chart, bubble chart&#10;&#10;Description automatically generated">
              <a:extLst>
                <a:ext uri="{FF2B5EF4-FFF2-40B4-BE49-F238E27FC236}">
                  <a16:creationId xmlns:a16="http://schemas.microsoft.com/office/drawing/2014/main" id="{22911BE8-FE02-3B20-BF53-A5402B8A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3277564"/>
              <a:ext cx="1449265" cy="1449265"/>
            </a:xfrm>
            <a:prstGeom prst="rect">
              <a:avLst/>
            </a:prstGeom>
          </p:spPr>
        </p:pic>
        <p:pic>
          <p:nvPicPr>
            <p:cNvPr id="9" name="Picture 8" descr="Scatter chart&#10;&#10;Description automatically generated">
              <a:extLst>
                <a:ext uri="{FF2B5EF4-FFF2-40B4-BE49-F238E27FC236}">
                  <a16:creationId xmlns:a16="http://schemas.microsoft.com/office/drawing/2014/main" id="{D9872A33-5B26-E314-9FCB-C25904F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9" y="1606389"/>
              <a:ext cx="1449264" cy="1449264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42536EDD-ED9F-3ED2-D2AE-AB981DC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870" y="3277565"/>
              <a:ext cx="1449264" cy="144926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D3BB33D-46F4-2B50-7DFA-0B742C46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85" y="4907516"/>
              <a:ext cx="1449264" cy="1449264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74AB47-89B5-87D2-285C-E67AAABD5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346" y="4948741"/>
              <a:ext cx="1449265" cy="14492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FA273-CA7C-0DA9-DF4F-2AAA89B7A49D}"/>
                </a:ext>
              </a:extLst>
            </p:cNvPr>
            <p:cNvSpPr txBox="1"/>
            <p:nvPr/>
          </p:nvSpPr>
          <p:spPr>
            <a:xfrm>
              <a:off x="5383461" y="1167296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Negative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1BD7-E351-AAA2-A71A-EA20CE21EED8}"/>
                </a:ext>
              </a:extLst>
            </p:cNvPr>
            <p:cNvSpPr txBox="1"/>
            <p:nvPr/>
          </p:nvSpPr>
          <p:spPr>
            <a:xfrm>
              <a:off x="3255099" y="1140510"/>
              <a:ext cx="128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Positive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451C73-5036-366A-8846-F3A83A67273A}"/>
                </a:ext>
              </a:extLst>
            </p:cNvPr>
            <p:cNvSpPr/>
            <p:nvPr/>
          </p:nvSpPr>
          <p:spPr>
            <a:xfrm>
              <a:off x="2819025" y="1501125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6B0F3-9373-8040-B2E6-5613D98B5FEA}"/>
                </a:ext>
              </a:extLst>
            </p:cNvPr>
            <p:cNvSpPr/>
            <p:nvPr/>
          </p:nvSpPr>
          <p:spPr>
            <a:xfrm>
              <a:off x="2819025" y="3214601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FA76DD-901C-3802-7DCE-D7A539B43422}"/>
                </a:ext>
              </a:extLst>
            </p:cNvPr>
            <p:cNvSpPr/>
            <p:nvPr/>
          </p:nvSpPr>
          <p:spPr>
            <a:xfrm>
              <a:off x="2819025" y="4907516"/>
              <a:ext cx="4249271" cy="166612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37E21-7897-74AB-E927-EDF62E1E6AD1}"/>
              </a:ext>
            </a:extLst>
          </p:cNvPr>
          <p:cNvSpPr txBox="1"/>
          <p:nvPr/>
        </p:nvSpPr>
        <p:spPr>
          <a:xfrm>
            <a:off x="251598" y="2403575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650D4-B588-841A-C094-1855126732A4}"/>
              </a:ext>
            </a:extLst>
          </p:cNvPr>
          <p:cNvSpPr txBox="1"/>
          <p:nvPr/>
        </p:nvSpPr>
        <p:spPr>
          <a:xfrm>
            <a:off x="284421" y="387139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68B9B-BEA9-B2D6-B6B7-4D54A7BF06F0}"/>
              </a:ext>
            </a:extLst>
          </p:cNvPr>
          <p:cNvSpPr txBox="1"/>
          <p:nvPr/>
        </p:nvSpPr>
        <p:spPr>
          <a:xfrm>
            <a:off x="284167" y="5590501"/>
            <a:ext cx="2254069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target(A,B) :- triangle(A), square(B)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61DF09-6913-B2F0-37B6-7670DEF3E7B4}"/>
              </a:ext>
            </a:extLst>
          </p:cNvPr>
          <p:cNvSpPr txBox="1"/>
          <p:nvPr/>
        </p:nvSpPr>
        <p:spPr>
          <a:xfrm>
            <a:off x="3217333" y="1642720"/>
            <a:ext cx="795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B5C27-F467-3293-F064-92D7913E43FC}"/>
              </a:ext>
            </a:extLst>
          </p:cNvPr>
          <p:cNvSpPr txBox="1"/>
          <p:nvPr/>
        </p:nvSpPr>
        <p:spPr>
          <a:xfrm>
            <a:off x="5345694" y="1642721"/>
            <a:ext cx="6864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99BBA-5196-AB3D-A2B8-5C6DCB75B0BE}"/>
              </a:ext>
            </a:extLst>
          </p:cNvPr>
          <p:cNvSpPr txBox="1"/>
          <p:nvPr/>
        </p:nvSpPr>
        <p:spPr>
          <a:xfrm>
            <a:off x="3217333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A12A0-EC4D-B8CB-C1B7-99822F58ED57}"/>
              </a:ext>
            </a:extLst>
          </p:cNvPr>
          <p:cNvSpPr txBox="1"/>
          <p:nvPr/>
        </p:nvSpPr>
        <p:spPr>
          <a:xfrm>
            <a:off x="5345694" y="3272518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0DF7E-417A-CFB6-8300-3B8A1441AA07}"/>
              </a:ext>
            </a:extLst>
          </p:cNvPr>
          <p:cNvSpPr txBox="1"/>
          <p:nvPr/>
        </p:nvSpPr>
        <p:spPr>
          <a:xfrm>
            <a:off x="3217333" y="4928077"/>
            <a:ext cx="72405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1B19D-34E5-7CB6-CFB0-494E9AE0BA10}"/>
              </a:ext>
            </a:extLst>
          </p:cNvPr>
          <p:cNvSpPr txBox="1"/>
          <p:nvPr/>
        </p:nvSpPr>
        <p:spPr>
          <a:xfrm>
            <a:off x="5345694" y="4938647"/>
            <a:ext cx="75030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362FC-13DE-99A9-09C6-3873F12021D5}"/>
              </a:ext>
            </a:extLst>
          </p:cNvPr>
          <p:cNvSpPr txBox="1"/>
          <p:nvPr/>
        </p:nvSpPr>
        <p:spPr>
          <a:xfrm>
            <a:off x="7634350" y="632679"/>
            <a:ext cx="3833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</a:t>
            </a:r>
            <a:r>
              <a:rPr lang="en-US" sz="1200" b="1" dirty="0"/>
              <a:t>PN-pair</a:t>
            </a:r>
            <a:r>
              <a:rPr lang="en-US" sz="1200" dirty="0"/>
              <a:t> consists of one positive image and one negative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clause evaluates on NP-pairs, the result is a 2-element tuple, which can also map to Cartesian coordinates, called </a:t>
            </a:r>
            <a:r>
              <a:rPr lang="en-US" sz="1200" b="1" dirty="0"/>
              <a:t>Clause Point</a:t>
            </a:r>
            <a:r>
              <a:rPr lang="en-US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One clause gets one clause point on one NP-pair.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Similarly , one clause gets 20 clause points on 20 NP-pairs.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04E82-1450-8C23-C977-F16BD44E29A7}"/>
              </a:ext>
            </a:extLst>
          </p:cNvPr>
          <p:cNvSpPr txBox="1"/>
          <p:nvPr/>
        </p:nvSpPr>
        <p:spPr>
          <a:xfrm>
            <a:off x="1057554" y="1305795"/>
            <a:ext cx="104460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PN-Pair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676FCA-7D80-AA55-B627-290125C3DD04}"/>
              </a:ext>
            </a:extLst>
          </p:cNvPr>
          <p:cNvCxnSpPr>
            <a:stCxn id="18" idx="1"/>
            <a:endCxn id="33" idx="2"/>
          </p:cNvCxnSpPr>
          <p:nvPr/>
        </p:nvCxnSpPr>
        <p:spPr>
          <a:xfrm flipH="1" flipV="1">
            <a:off x="1579858" y="1582794"/>
            <a:ext cx="1365515" cy="75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EF78753-6910-2F8D-A178-C61D1CBAA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5" y="2260193"/>
            <a:ext cx="2688548" cy="2688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37C958-0508-8967-8EE9-AA7676B561DE}"/>
              </a:ext>
            </a:extLst>
          </p:cNvPr>
          <p:cNvSpPr txBox="1"/>
          <p:nvPr/>
        </p:nvSpPr>
        <p:spPr>
          <a:xfrm>
            <a:off x="7310211" y="5673373"/>
            <a:ext cx="4981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Score on positive image corresponds x-axis, score on negative image corresponds y-axis. </a:t>
            </a:r>
          </a:p>
          <a:p>
            <a:endParaRPr lang="en-US" sz="1200" dirty="0"/>
          </a:p>
          <a:p>
            <a:r>
              <a:rPr lang="en-US" sz="1200" dirty="0"/>
              <a:t>For 20 NP-pairs,  we get 20 clause points to draw. As shown in the </a:t>
            </a:r>
            <a:r>
              <a:rPr lang="en-US" sz="1200" b="1" dirty="0"/>
              <a:t>scatter figure</a:t>
            </a:r>
            <a:r>
              <a:rPr lang="en-US" sz="1200" dirty="0"/>
              <a:t> above.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770B55-63BA-A5B6-A772-D20D8DF8383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194644" y="4726829"/>
            <a:ext cx="1404307" cy="1013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C963AC1-1095-96E6-AFE9-381EFA2A31ED}"/>
              </a:ext>
            </a:extLst>
          </p:cNvPr>
          <p:cNvSpPr/>
          <p:nvPr/>
        </p:nvSpPr>
        <p:spPr>
          <a:xfrm>
            <a:off x="8509299" y="4353119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14195A-8EFA-1C25-D5F7-213D335C390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4644" y="3896411"/>
            <a:ext cx="3289414" cy="500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E361F2-5DAE-ABFF-BFA4-0E0430AAE00D}"/>
              </a:ext>
            </a:extLst>
          </p:cNvPr>
          <p:cNvSpPr/>
          <p:nvPr/>
        </p:nvSpPr>
        <p:spPr>
          <a:xfrm>
            <a:off x="10417404" y="4341948"/>
            <a:ext cx="455139" cy="374118"/>
          </a:xfrm>
          <a:prstGeom prst="ellipse">
            <a:avLst/>
          </a:prstGeom>
          <a:solidFill>
            <a:srgbClr val="FF0000">
              <a:alpha val="49968"/>
            </a:srgbClr>
          </a:solidFill>
          <a:ln/>
          <a:effectLst>
            <a:outerShdw dist="19050" sx="1000" sy="1000" algn="ctr" rotWithShape="0">
              <a:srgbClr val="000000"/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EBEBA-E356-C3A7-46F6-E1D1051B0004}"/>
              </a:ext>
            </a:extLst>
          </p:cNvPr>
          <p:cNvSpPr txBox="1"/>
          <p:nvPr/>
        </p:nvSpPr>
        <p:spPr>
          <a:xfrm>
            <a:off x="291441" y="29677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Value Heatmap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20607A-C413-5D4A-ED7D-4AD7C527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861727"/>
            <a:ext cx="2688548" cy="2688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5091595" y="2151727"/>
            <a:ext cx="62495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can also use a </a:t>
            </a:r>
            <a:r>
              <a:rPr lang="en-US" sz="1600" b="1" dirty="0"/>
              <a:t>heatmap</a:t>
            </a:r>
            <a:r>
              <a:rPr lang="en-US" sz="1600" dirty="0"/>
              <a:t> to re-draw the scatter figure, as shown below. </a:t>
            </a:r>
          </a:p>
          <a:p>
            <a:r>
              <a:rPr lang="en-US" sz="1600" dirty="0"/>
              <a:t>If we fuzzy the values to 4 zones. </a:t>
            </a:r>
          </a:p>
          <a:p>
            <a:endParaRPr lang="en-US" sz="1600" dirty="0"/>
          </a:p>
          <a:p>
            <a:r>
              <a:rPr lang="en-US" sz="1600" dirty="0"/>
              <a:t>We can see that, the black zone, which has the </a:t>
            </a:r>
            <a:r>
              <a:rPr lang="en-US" sz="1600" b="1" dirty="0"/>
              <a:t>highest</a:t>
            </a:r>
            <a:r>
              <a:rPr lang="en-US" sz="1600" dirty="0"/>
              <a:t> value, corresponds the case of positive score high, and negative score low. It tells us that, this </a:t>
            </a:r>
            <a:r>
              <a:rPr lang="en-US" sz="1600" b="1" dirty="0"/>
              <a:t>clause</a:t>
            </a:r>
            <a:r>
              <a:rPr lang="en-US" sz="1600" dirty="0"/>
              <a:t> get high score in the positive image but low score in the negative image in the most of times.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9" y="3550275"/>
            <a:ext cx="2688548" cy="2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7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E5A4E07-B02D-A455-B58B-0569A141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3812"/>
          <a:stretch/>
        </p:blipFill>
        <p:spPr>
          <a:xfrm>
            <a:off x="2134613" y="643467"/>
            <a:ext cx="2890695" cy="254321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C52AE73-CFA1-4473-DD84-053EC378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643467"/>
            <a:ext cx="4238695" cy="254321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E73E0A1-3A82-0208-CEE7-CF39AE30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8" y="3671316"/>
            <a:ext cx="4243103" cy="25458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4676D13-B7CA-116B-455C-64741619F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95" y="3671316"/>
            <a:ext cx="4255782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905D-9BAF-AD94-4B22-928A8A7AC369}"/>
              </a:ext>
            </a:extLst>
          </p:cNvPr>
          <p:cNvSpPr txBox="1"/>
          <p:nvPr/>
        </p:nvSpPr>
        <p:spPr>
          <a:xfrm>
            <a:off x="268581" y="337643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Sign Evaluation (for Clustering PI)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1E21C-F5A5-6310-3332-39404F612CAF}"/>
              </a:ext>
            </a:extLst>
          </p:cNvPr>
          <p:cNvSpPr txBox="1"/>
          <p:nvPr/>
        </p:nvSpPr>
        <p:spPr>
          <a:xfrm>
            <a:off x="268581" y="1784005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clause Value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41E4-F427-68FB-8D80-EE8588C2C842}"/>
              </a:ext>
            </a:extLst>
          </p:cNvPr>
          <p:cNvSpPr txBox="1"/>
          <p:nvPr/>
        </p:nvSpPr>
        <p:spPr>
          <a:xfrm>
            <a:off x="268581" y="4843506"/>
            <a:ext cx="165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clause Value Heatmap</a:t>
            </a:r>
          </a:p>
        </p:txBody>
      </p:sp>
    </p:spTree>
    <p:extLst>
      <p:ext uri="{BB962C8B-B14F-4D97-AF65-F5344CB8AC3E}">
        <p14:creationId xmlns:p14="http://schemas.microsoft.com/office/powerpoint/2010/main" val="115037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2B5405-D51E-5ECB-C9D7-7D4E10201C5B}"/>
              </a:ext>
            </a:extLst>
          </p:cNvPr>
          <p:cNvSpPr txBox="1"/>
          <p:nvPr/>
        </p:nvSpPr>
        <p:spPr>
          <a:xfrm>
            <a:off x="379416" y="4330767"/>
            <a:ext cx="1180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4-zone map of a target clause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N pairs PN-pair,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Clause: Written as distribute vector (0, N, 0,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Positive Clause: Written as distribute vector (0, X, 0, Y),  X+Y=N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Strict Positive Clause is a General Positive Clause.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target clause</a:t>
            </a:r>
            <a:r>
              <a:rPr lang="en-US" sz="1600" dirty="0"/>
              <a:t>, is a </a:t>
            </a:r>
            <a:r>
              <a:rPr lang="en-US" sz="1600" b="1" dirty="0"/>
              <a:t>strict positive clause, </a:t>
            </a:r>
            <a:r>
              <a:rPr lang="en-US" sz="1600" dirty="0"/>
              <a:t>i.e. only get high score on positive image but low score on negative image, all the clause points are Strict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invented clause</a:t>
            </a:r>
            <a:r>
              <a:rPr lang="en-US" sz="1600" dirty="0"/>
              <a:t>, can be a general positive clause,  i.e. it should get high score on positive image, but also might get high score on negative images.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591AF-F7BE-E90E-8191-EB8712857B0E}"/>
              </a:ext>
            </a:extLst>
          </p:cNvPr>
          <p:cNvGrpSpPr/>
          <p:nvPr/>
        </p:nvGrpSpPr>
        <p:grpSpPr>
          <a:xfrm>
            <a:off x="620716" y="489073"/>
            <a:ext cx="11568281" cy="3407885"/>
            <a:chOff x="623719" y="509857"/>
            <a:chExt cx="11568281" cy="3407885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06C72C-AF45-390D-980F-A72E6B98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19" y="804543"/>
              <a:ext cx="2624457" cy="262445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4374A0-D5B1-9FD4-38B5-18B0CACFB9A2}"/>
                </a:ext>
              </a:extLst>
            </p:cNvPr>
            <p:cNvSpPr/>
            <p:nvPr/>
          </p:nvSpPr>
          <p:spPr>
            <a:xfrm>
              <a:off x="1791254" y="1302080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592B17-D8EE-3637-01BA-4DC8A334B46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202885" y="2903332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224094-E85F-80BA-8575-AB855A3AE72D}"/>
                </a:ext>
              </a:extLst>
            </p:cNvPr>
            <p:cNvSpPr txBox="1"/>
            <p:nvPr/>
          </p:nvSpPr>
          <p:spPr>
            <a:xfrm>
              <a:off x="1935947" y="3619106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Positive</a:t>
              </a:r>
            </a:p>
          </p:txBody>
        </p:sp>
        <p:pic>
          <p:nvPicPr>
            <p:cNvPr id="12" name="Picture 1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17F7C76-FED7-39EA-9638-ABEB4089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543" y="866337"/>
              <a:ext cx="2624457" cy="2624457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5517D2-52DC-6494-6757-CBBAFAF6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807" y="866337"/>
              <a:ext cx="2624400" cy="2624400"/>
            </a:xfrm>
            <a:prstGeom prst="rect">
              <a:avLst/>
            </a:prstGeom>
          </p:spPr>
        </p:pic>
        <p:pic>
          <p:nvPicPr>
            <p:cNvPr id="14" name="Picture 1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649077A-D21C-A85D-D1E8-F761CD7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838" y="871803"/>
              <a:ext cx="2624457" cy="262445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DDDAC3-1456-4079-0C3D-CF723F3FB49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4972007" y="866337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490F0-3CA3-B185-E9CD-9CF1BE8E01B3}"/>
                </a:ext>
              </a:extLst>
            </p:cNvPr>
            <p:cNvSpPr txBox="1"/>
            <p:nvPr/>
          </p:nvSpPr>
          <p:spPr>
            <a:xfrm>
              <a:off x="4291755" y="580414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Positive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0F997-125D-014F-1DB5-AEE18FA8A74D}"/>
                </a:ext>
              </a:extLst>
            </p:cNvPr>
            <p:cNvSpPr/>
            <p:nvPr/>
          </p:nvSpPr>
          <p:spPr>
            <a:xfrm>
              <a:off x="4799523" y="1311004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87317-EED6-483D-0FB4-E2BFED3326BD}"/>
                </a:ext>
              </a:extLst>
            </p:cNvPr>
            <p:cNvSpPr/>
            <p:nvPr/>
          </p:nvSpPr>
          <p:spPr>
            <a:xfrm>
              <a:off x="7012292" y="1396474"/>
              <a:ext cx="823261" cy="1601252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A7CAC2-5025-676D-ABB3-67B1692DF0C8}"/>
                </a:ext>
              </a:extLst>
            </p:cNvPr>
            <p:cNvSpPr/>
            <p:nvPr/>
          </p:nvSpPr>
          <p:spPr>
            <a:xfrm>
              <a:off x="9791862" y="1373071"/>
              <a:ext cx="871316" cy="886096"/>
            </a:xfrm>
            <a:prstGeom prst="rect">
              <a:avLst/>
            </a:prstGeom>
            <a:solidFill>
              <a:srgbClr val="FFC000">
                <a:alpha val="792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A15C2-DBDA-8DC8-4E1E-D442A63F8CBE}"/>
                </a:ext>
              </a:extLst>
            </p:cNvPr>
            <p:cNvSpPr txBox="1"/>
            <p:nvPr/>
          </p:nvSpPr>
          <p:spPr>
            <a:xfrm>
              <a:off x="7012292" y="3640743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General Negative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15AB7F-33AA-4F94-14F6-B65D99AE5361}"/>
                </a:ext>
              </a:extLst>
            </p:cNvPr>
            <p:cNvSpPr txBox="1"/>
            <p:nvPr/>
          </p:nvSpPr>
          <p:spPr>
            <a:xfrm>
              <a:off x="9519267" y="509857"/>
              <a:ext cx="1360504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Strict Negative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37720-4224-927B-0722-B78C41EB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9519" y="830930"/>
              <a:ext cx="8327" cy="43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98E776-729B-4AC3-42F0-BEF0CF7B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450198" y="2925969"/>
              <a:ext cx="113982" cy="69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28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/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For N PN-pairs,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strict positive clause, (0,20,0,0)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General positive clause, (0, X, 0, Y), X + Y =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Positive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B5405-D51E-5ECB-C9D7-7D4E1020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7" y="4330767"/>
                <a:ext cx="5068884" cy="1928798"/>
              </a:xfrm>
              <a:prstGeom prst="rect">
                <a:avLst/>
              </a:prstGeom>
              <a:blipFill>
                <a:blip r:embed="rId2"/>
                <a:stretch>
                  <a:fillRect l="-499" t="-654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06C72C-AF45-390D-980F-A72E6B98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" y="804543"/>
            <a:ext cx="2624457" cy="26244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4374A0-D5B1-9FD4-38B5-18B0CACFB9A2}"/>
              </a:ext>
            </a:extLst>
          </p:cNvPr>
          <p:cNvSpPr/>
          <p:nvPr/>
        </p:nvSpPr>
        <p:spPr>
          <a:xfrm>
            <a:off x="1791254" y="1302080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92B17-D8EE-3637-01BA-4DC8A334B46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02885" y="2903332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224094-E85F-80BA-8575-AB855A3AE72D}"/>
              </a:ext>
            </a:extLst>
          </p:cNvPr>
          <p:cNvSpPr txBox="1"/>
          <p:nvPr/>
        </p:nvSpPr>
        <p:spPr>
          <a:xfrm>
            <a:off x="1935947" y="3619106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Positive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F7C76-FED7-39EA-9638-ABEB4089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43" y="866337"/>
            <a:ext cx="2624457" cy="2624457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517D2-52DC-6494-6757-CBBAFAF6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7" y="866337"/>
            <a:ext cx="2624400" cy="2624400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649077A-D21C-A85D-D1E8-F761CD7E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38" y="871803"/>
            <a:ext cx="2624457" cy="2624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DDAC3-1456-4079-0C3D-CF723F3FB49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 flipV="1">
            <a:off x="4972007" y="866337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490F0-3CA3-B185-E9CD-9CF1BE8E01B3}"/>
              </a:ext>
            </a:extLst>
          </p:cNvPr>
          <p:cNvSpPr txBox="1"/>
          <p:nvPr/>
        </p:nvSpPr>
        <p:spPr>
          <a:xfrm>
            <a:off x="4291755" y="580414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0F997-125D-014F-1DB5-AEE18FA8A74D}"/>
              </a:ext>
            </a:extLst>
          </p:cNvPr>
          <p:cNvSpPr/>
          <p:nvPr/>
        </p:nvSpPr>
        <p:spPr>
          <a:xfrm>
            <a:off x="4799523" y="1311004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87317-EED6-483D-0FB4-E2BFED3326BD}"/>
              </a:ext>
            </a:extLst>
          </p:cNvPr>
          <p:cNvSpPr/>
          <p:nvPr/>
        </p:nvSpPr>
        <p:spPr>
          <a:xfrm>
            <a:off x="7012292" y="1396474"/>
            <a:ext cx="823261" cy="1601252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7CAC2-5025-676D-ABB3-67B1692DF0C8}"/>
              </a:ext>
            </a:extLst>
          </p:cNvPr>
          <p:cNvSpPr/>
          <p:nvPr/>
        </p:nvSpPr>
        <p:spPr>
          <a:xfrm>
            <a:off x="9791862" y="1373071"/>
            <a:ext cx="871316" cy="886096"/>
          </a:xfrm>
          <a:prstGeom prst="rect">
            <a:avLst/>
          </a:prstGeom>
          <a:solidFill>
            <a:srgbClr val="FFC000">
              <a:alpha val="7920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15C2-DBDA-8DC8-4E1E-D442A63F8CBE}"/>
              </a:ext>
            </a:extLst>
          </p:cNvPr>
          <p:cNvSpPr txBox="1"/>
          <p:nvPr/>
        </p:nvSpPr>
        <p:spPr>
          <a:xfrm>
            <a:off x="7012292" y="3640743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Negative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5AB7F-33AA-4F94-14F6-B65D99AE5361}"/>
              </a:ext>
            </a:extLst>
          </p:cNvPr>
          <p:cNvSpPr txBox="1"/>
          <p:nvPr/>
        </p:nvSpPr>
        <p:spPr>
          <a:xfrm>
            <a:off x="9519267" y="509857"/>
            <a:ext cx="136050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Strict Negative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437720-4224-927B-0722-B78C41EBE524}"/>
              </a:ext>
            </a:extLst>
          </p:cNvPr>
          <p:cNvCxnSpPr>
            <a:cxnSpLocks/>
          </p:cNvCxnSpPr>
          <p:nvPr/>
        </p:nvCxnSpPr>
        <p:spPr>
          <a:xfrm flipH="1" flipV="1">
            <a:off x="10199519" y="830930"/>
            <a:ext cx="8327" cy="43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98E776-729B-4AC3-42F0-BEF0CF7B0FD4}"/>
              </a:ext>
            </a:extLst>
          </p:cNvPr>
          <p:cNvCxnSpPr>
            <a:cxnSpLocks/>
          </p:cNvCxnSpPr>
          <p:nvPr/>
        </p:nvCxnSpPr>
        <p:spPr>
          <a:xfrm>
            <a:off x="7450198" y="2925969"/>
            <a:ext cx="113982" cy="6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D7DA03-F41B-C912-8C9C-3E74E19049BC}"/>
              </a:ext>
            </a:extLst>
          </p:cNvPr>
          <p:cNvSpPr txBox="1"/>
          <p:nvPr/>
        </p:nvSpPr>
        <p:spPr>
          <a:xfrm>
            <a:off x="5838354" y="4879667"/>
            <a:ext cx="506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Predicate 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Keep invented clause with positive accuracy equal to 100%. </a:t>
            </a:r>
          </a:p>
        </p:txBody>
      </p:sp>
    </p:spTree>
    <p:extLst>
      <p:ext uri="{BB962C8B-B14F-4D97-AF65-F5344CB8AC3E}">
        <p14:creationId xmlns:p14="http://schemas.microsoft.com/office/powerpoint/2010/main" val="4107757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8CB21A-ABEB-AAAA-F58A-14A726008D19}"/>
              </a:ext>
            </a:extLst>
          </p:cNvPr>
          <p:cNvGrpSpPr/>
          <p:nvPr/>
        </p:nvGrpSpPr>
        <p:grpSpPr>
          <a:xfrm>
            <a:off x="1330348" y="2321366"/>
            <a:ext cx="8222797" cy="2415017"/>
            <a:chOff x="1330348" y="2321366"/>
            <a:chExt cx="8222797" cy="2415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5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 err="1"/>
              <a:t>Important</a:t>
            </a:r>
            <a:r>
              <a:rPr lang="de-DE" dirty="0"/>
              <a:t> Dates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Abstract submission: 6 March 2023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Paper submission deadline: 13 March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Author Notification: 22 April 2023 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Camera-ready paper due: 12 May 2023 (Anywhere on Earth)</a:t>
            </a:r>
          </a:p>
          <a:p>
            <a:pPr marL="190500" algn="l" rtl="0"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NeSy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Workshop dates: 3-5 July 2023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25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24" y="198434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4638D6-ED44-2082-29A7-2330B11B2C6D}"/>
              </a:ext>
            </a:extLst>
          </p:cNvPr>
          <p:cNvGrpSpPr/>
          <p:nvPr/>
        </p:nvGrpSpPr>
        <p:grpSpPr>
          <a:xfrm>
            <a:off x="1173650" y="1871206"/>
            <a:ext cx="7923096" cy="3424061"/>
            <a:chOff x="1316868" y="1793669"/>
            <a:chExt cx="7923096" cy="342406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4981AE0-8924-4CCB-D300-B87F803DA7E1}"/>
                </a:ext>
              </a:extLst>
            </p:cNvPr>
            <p:cNvGrpSpPr/>
            <p:nvPr/>
          </p:nvGrpSpPr>
          <p:grpSpPr>
            <a:xfrm>
              <a:off x="1316868" y="2196804"/>
              <a:ext cx="6325714" cy="2774705"/>
              <a:chOff x="1894181" y="1417071"/>
              <a:chExt cx="6325714" cy="277470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A92EF-BBE5-981D-20D8-90EFDFF15D03}"/>
                  </a:ext>
                </a:extLst>
              </p:cNvPr>
              <p:cNvSpPr/>
              <p:nvPr/>
            </p:nvSpPr>
            <p:spPr>
              <a:xfrm>
                <a:off x="4953226" y="2497730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Clauses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2B9455-F457-EB71-0175-DA8B8C276C7F}"/>
                  </a:ext>
                </a:extLst>
              </p:cNvPr>
              <p:cNvSpPr/>
              <p:nvPr/>
            </p:nvSpPr>
            <p:spPr>
              <a:xfrm>
                <a:off x="6730685" y="1417071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Clauses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6CCE5C-DB97-6E78-3F24-1A5BB089E8D5}"/>
                  </a:ext>
                </a:extLst>
              </p:cNvPr>
              <p:cNvSpPr/>
              <p:nvPr/>
            </p:nvSpPr>
            <p:spPr>
              <a:xfrm>
                <a:off x="6853604" y="3589328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Necessary Clauses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7F3ACE-87B2-87D4-CDE2-4CC72376DF3D}"/>
                  </a:ext>
                </a:extLst>
              </p:cNvPr>
              <p:cNvSpPr/>
              <p:nvPr/>
            </p:nvSpPr>
            <p:spPr>
              <a:xfrm>
                <a:off x="1894181" y="2497729"/>
                <a:ext cx="1366291" cy="6024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Sufficient and Necessary Clauses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29C8F-B781-2A41-4389-2EE710CDE609}"/>
                  </a:ext>
                </a:extLst>
              </p:cNvPr>
              <p:cNvSpPr txBox="1"/>
              <p:nvPr/>
            </p:nvSpPr>
            <p:spPr>
              <a:xfrm>
                <a:off x="5198927" y="1737684"/>
                <a:ext cx="6876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446F4-66D6-4404-1F87-18064F5DA0F0}"/>
                  </a:ext>
                </a:extLst>
              </p:cNvPr>
              <p:cNvSpPr txBox="1"/>
              <p:nvPr/>
            </p:nvSpPr>
            <p:spPr>
              <a:xfrm>
                <a:off x="5481490" y="3736011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C2CE052-C790-91F7-DC79-2A33D3EBF97B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H="1">
                <a:off x="3260472" y="2798953"/>
                <a:ext cx="16927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D268CD-6F7C-4CB1-9AC5-A6639A93AB3B}"/>
                  </a:ext>
                </a:extLst>
              </p:cNvPr>
              <p:cNvSpPr txBox="1"/>
              <p:nvPr/>
            </p:nvSpPr>
            <p:spPr>
              <a:xfrm>
                <a:off x="6569827" y="2337727"/>
                <a:ext cx="560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cluster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B7EA6-08E3-EE78-0C45-F23C47B36629}"/>
                  </a:ext>
                </a:extLst>
              </p:cNvPr>
              <p:cNvSpPr txBox="1"/>
              <p:nvPr/>
            </p:nvSpPr>
            <p:spPr>
              <a:xfrm>
                <a:off x="6622234" y="3164993"/>
                <a:ext cx="679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extend</a:t>
                </a:r>
              </a:p>
            </p:txBody>
          </p:sp>
          <p:cxnSp>
            <p:nvCxnSpPr>
              <p:cNvPr id="100" name="Curved Connector 99">
                <a:extLst>
                  <a:ext uri="{FF2B5EF4-FFF2-40B4-BE49-F238E27FC236}">
                    <a16:creationId xmlns:a16="http://schemas.microsoft.com/office/drawing/2014/main" id="{2B655267-3BC7-1E2F-669F-BE4A3722F77E}"/>
                  </a:ext>
                </a:extLst>
              </p:cNvPr>
              <p:cNvCxnSpPr>
                <a:stCxn id="4" idx="0"/>
                <a:endCxn id="7" idx="1"/>
              </p:cNvCxnSpPr>
              <p:nvPr/>
            </p:nvCxnSpPr>
            <p:spPr>
              <a:xfrm rot="5400000" flipH="1" flipV="1">
                <a:off x="5793811" y="1560857"/>
                <a:ext cx="779435" cy="109431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urved Connector 101">
                <a:extLst>
                  <a:ext uri="{FF2B5EF4-FFF2-40B4-BE49-F238E27FC236}">
                    <a16:creationId xmlns:a16="http://schemas.microsoft.com/office/drawing/2014/main" id="{ADA599BF-A25B-4AE9-24AB-C1934257C949}"/>
                  </a:ext>
                </a:extLst>
              </p:cNvPr>
              <p:cNvCxnSpPr>
                <a:cxnSpLocks/>
                <a:stCxn id="7" idx="2"/>
                <a:endCxn id="4" idx="3"/>
              </p:cNvCxnSpPr>
              <p:nvPr/>
            </p:nvCxnSpPr>
            <p:spPr>
              <a:xfrm rot="5400000">
                <a:off x="6476957" y="1862079"/>
                <a:ext cx="779435" cy="1094314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urved Connector 104">
                <a:extLst>
                  <a:ext uri="{FF2B5EF4-FFF2-40B4-BE49-F238E27FC236}">
                    <a16:creationId xmlns:a16="http://schemas.microsoft.com/office/drawing/2014/main" id="{B7AB61ED-44A7-C6B1-8595-0A62CE6D3DA7}"/>
                  </a:ext>
                </a:extLst>
              </p:cNvPr>
              <p:cNvCxnSpPr>
                <a:cxnSpLocks/>
                <a:stCxn id="4" idx="2"/>
                <a:endCxn id="8" idx="1"/>
              </p:cNvCxnSpPr>
              <p:nvPr/>
            </p:nvCxnSpPr>
            <p:spPr>
              <a:xfrm rot="16200000" flipH="1">
                <a:off x="5849801" y="2886749"/>
                <a:ext cx="790374" cy="1217232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urved Connector 107">
                <a:extLst>
                  <a:ext uri="{FF2B5EF4-FFF2-40B4-BE49-F238E27FC236}">
                    <a16:creationId xmlns:a16="http://schemas.microsoft.com/office/drawing/2014/main" id="{7A672106-4295-CD44-ABA5-7C5A2156D51E}"/>
                  </a:ext>
                </a:extLst>
              </p:cNvPr>
              <p:cNvCxnSpPr>
                <a:cxnSpLocks/>
                <a:stCxn id="8" idx="0"/>
                <a:endCxn id="4" idx="3"/>
              </p:cNvCxnSpPr>
              <p:nvPr/>
            </p:nvCxnSpPr>
            <p:spPr>
              <a:xfrm rot="16200000" flipV="1">
                <a:off x="6532947" y="2585524"/>
                <a:ext cx="790374" cy="1217233"/>
              </a:xfrm>
              <a:prstGeom prst="curvedConnector2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10791A51-9659-81C0-7A10-134E7C100E30}"/>
                </a:ext>
              </a:extLst>
            </p:cNvPr>
            <p:cNvCxnSpPr>
              <a:cxnSpLocks/>
              <a:stCxn id="7" idx="3"/>
              <a:endCxn id="7" idx="0"/>
            </p:cNvCxnSpPr>
            <p:nvPr/>
          </p:nvCxnSpPr>
          <p:spPr>
            <a:xfrm flipH="1" flipV="1">
              <a:off x="6836518" y="2196804"/>
              <a:ext cx="683145" cy="301224"/>
            </a:xfrm>
            <a:prstGeom prst="curvedConnector4">
              <a:avLst>
                <a:gd name="adj1" fmla="val -80230"/>
                <a:gd name="adj2" fmla="val 329499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E3E36F-2E30-3084-B34C-9D9C71A3A4E2}"/>
                </a:ext>
              </a:extLst>
            </p:cNvPr>
            <p:cNvSpPr txBox="1"/>
            <p:nvPr/>
          </p:nvSpPr>
          <p:spPr>
            <a:xfrm>
              <a:off x="8178226" y="179366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1F7A96-3AF6-1DDA-A1DD-46598F05465A}"/>
                </a:ext>
              </a:extLst>
            </p:cNvPr>
            <p:cNvSpPr txBox="1"/>
            <p:nvPr/>
          </p:nvSpPr>
          <p:spPr>
            <a:xfrm>
              <a:off x="8552348" y="4971509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162" name="Curved Connector 161">
              <a:extLst>
                <a:ext uri="{FF2B5EF4-FFF2-40B4-BE49-F238E27FC236}">
                  <a16:creationId xmlns:a16="http://schemas.microsoft.com/office/drawing/2014/main" id="{AC511B0C-A3A4-26E3-9F54-98B0F2C37CFB}"/>
                </a:ext>
              </a:extLst>
            </p:cNvPr>
            <p:cNvCxnSpPr>
              <a:cxnSpLocks/>
              <a:stCxn id="8" idx="2"/>
              <a:endCxn id="8" idx="3"/>
            </p:cNvCxnSpPr>
            <p:nvPr/>
          </p:nvCxnSpPr>
          <p:spPr>
            <a:xfrm rot="5400000" flipH="1" flipV="1">
              <a:off x="7150397" y="4479324"/>
              <a:ext cx="301224" cy="683145"/>
            </a:xfrm>
            <a:prstGeom prst="curvedConnector4">
              <a:avLst>
                <a:gd name="adj1" fmla="val -240472"/>
                <a:gd name="adj2" fmla="val 210871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96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58" y="325391"/>
            <a:ext cx="10515600" cy="29367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4310998" y="342807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B9455-F457-EB71-0175-DA8B8C276C7F}"/>
              </a:ext>
            </a:extLst>
          </p:cNvPr>
          <p:cNvSpPr/>
          <p:nvPr/>
        </p:nvSpPr>
        <p:spPr>
          <a:xfrm>
            <a:off x="5632358" y="2003842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F3ACE-87B2-87D4-CDE2-4CC72376DF3D}"/>
              </a:ext>
            </a:extLst>
          </p:cNvPr>
          <p:cNvSpPr/>
          <p:nvPr/>
        </p:nvSpPr>
        <p:spPr>
          <a:xfrm>
            <a:off x="4266067" y="5343730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4355928" y="2877708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268CD-6F7C-4CB1-9AC5-A6639A93AB3B}"/>
              </a:ext>
            </a:extLst>
          </p:cNvPr>
          <p:cNvSpPr txBox="1"/>
          <p:nvPr/>
        </p:nvSpPr>
        <p:spPr>
          <a:xfrm>
            <a:off x="7031592" y="1937765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7EA6-08E3-EE78-0C45-F23C47B36629}"/>
              </a:ext>
            </a:extLst>
          </p:cNvPr>
          <p:cNvSpPr txBox="1"/>
          <p:nvPr/>
        </p:nvSpPr>
        <p:spPr>
          <a:xfrm>
            <a:off x="5071603" y="2719120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2B655267-3BC7-1E2F-669F-BE4A3722F77E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4751748" y="2547462"/>
            <a:ext cx="1123006" cy="638214"/>
          </a:xfrm>
          <a:prstGeom prst="curved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DA599BF-A25B-4AE9-24AB-C1934257C949}"/>
              </a:ext>
            </a:extLst>
          </p:cNvPr>
          <p:cNvCxnSpPr>
            <a:cxnSpLocks/>
            <a:stCxn id="7" idx="3"/>
            <a:endCxn id="74" idx="1"/>
          </p:cNvCxnSpPr>
          <p:nvPr/>
        </p:nvCxnSpPr>
        <p:spPr>
          <a:xfrm flipV="1">
            <a:off x="6998649" y="2263340"/>
            <a:ext cx="679481" cy="41726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7AB61ED-44A7-C6B1-8595-0A62CE6D3DA7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rot="16200000" flipV="1">
            <a:off x="3974420" y="2408348"/>
            <a:ext cx="1031541" cy="10079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AC511B0C-A3A4-26E3-9F54-98B0F2C37CFB}"/>
              </a:ext>
            </a:extLst>
          </p:cNvPr>
          <p:cNvCxnSpPr>
            <a:cxnSpLocks/>
            <a:stCxn id="15" idx="1"/>
            <a:endCxn id="4" idx="1"/>
          </p:cNvCxnSpPr>
          <p:nvPr/>
        </p:nvCxnSpPr>
        <p:spPr>
          <a:xfrm rot="10800000" flipH="1" flipV="1">
            <a:off x="2619944" y="2396530"/>
            <a:ext cx="1691053" cy="1332765"/>
          </a:xfrm>
          <a:prstGeom prst="curvedConnector3">
            <a:avLst>
              <a:gd name="adj1" fmla="val -1351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4997808" y="4466841"/>
            <a:ext cx="67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F8D9CD6-0D16-ED2B-C9A5-AD4BD79E9F6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4315074" y="4664660"/>
            <a:ext cx="1313210" cy="4493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EB451-F5AE-AE5A-8969-5051BE0912B1}"/>
              </a:ext>
            </a:extLst>
          </p:cNvPr>
          <p:cNvSpPr txBox="1"/>
          <p:nvPr/>
        </p:nvSpPr>
        <p:spPr>
          <a:xfrm>
            <a:off x="4383987" y="1856732"/>
            <a:ext cx="687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83B37-9260-E118-9C5B-F1A694202E0F}"/>
              </a:ext>
            </a:extLst>
          </p:cNvPr>
          <p:cNvSpPr/>
          <p:nvPr/>
        </p:nvSpPr>
        <p:spPr>
          <a:xfrm>
            <a:off x="2619945" y="2095307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A294EA-8FF6-D54B-4D7A-E178A0305EF5}"/>
              </a:ext>
            </a:extLst>
          </p:cNvPr>
          <p:cNvSpPr/>
          <p:nvPr/>
        </p:nvSpPr>
        <p:spPr>
          <a:xfrm>
            <a:off x="7678130" y="196211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New Predicate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30BACD5D-7F6A-3E3D-7793-F45F880006FE}"/>
              </a:ext>
            </a:extLst>
          </p:cNvPr>
          <p:cNvCxnSpPr>
            <a:cxnSpLocks/>
            <a:stCxn id="74" idx="2"/>
            <a:endCxn id="4" idx="3"/>
          </p:cNvCxnSpPr>
          <p:nvPr/>
        </p:nvCxnSpPr>
        <p:spPr>
          <a:xfrm rot="5400000">
            <a:off x="6436917" y="1804937"/>
            <a:ext cx="1164732" cy="2683987"/>
          </a:xfrm>
          <a:prstGeom prst="curvedConnector2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C176877A-5402-3736-61B9-2D171F4904FF}"/>
              </a:ext>
            </a:extLst>
          </p:cNvPr>
          <p:cNvCxnSpPr>
            <a:cxnSpLocks/>
            <a:stCxn id="4" idx="0"/>
            <a:endCxn id="110" idx="2"/>
          </p:cNvCxnSpPr>
          <p:nvPr/>
        </p:nvCxnSpPr>
        <p:spPr>
          <a:xfrm rot="16200000" flipV="1">
            <a:off x="4081788" y="2515715"/>
            <a:ext cx="1802248" cy="224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5950874-E4C5-94C5-21DB-4E357E61E056}"/>
              </a:ext>
            </a:extLst>
          </p:cNvPr>
          <p:cNvSpPr/>
          <p:nvPr/>
        </p:nvSpPr>
        <p:spPr>
          <a:xfrm>
            <a:off x="4288533" y="1023376"/>
            <a:ext cx="1366291" cy="60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D87CE019-56BF-E019-E8C7-08DD98256CE9}"/>
              </a:ext>
            </a:extLst>
          </p:cNvPr>
          <p:cNvCxnSpPr>
            <a:cxnSpLocks/>
            <a:stCxn id="110" idx="3"/>
            <a:endCxn id="74" idx="0"/>
          </p:cNvCxnSpPr>
          <p:nvPr/>
        </p:nvCxnSpPr>
        <p:spPr>
          <a:xfrm>
            <a:off x="5654824" y="1324600"/>
            <a:ext cx="2706452" cy="637516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4697AA2-19F5-EF1F-8AD5-8E5FA50E002C}"/>
              </a:ext>
            </a:extLst>
          </p:cNvPr>
          <p:cNvSpPr txBox="1"/>
          <p:nvPr/>
        </p:nvSpPr>
        <p:spPr>
          <a:xfrm>
            <a:off x="6537178" y="1098260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95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65" y="20003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extend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510158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5071-A43A-F81E-9E91-6AB5E139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97918"/>
            <a:ext cx="10515600" cy="1325563"/>
          </a:xfrm>
        </p:spPr>
        <p:txBody>
          <a:bodyPr/>
          <a:lstStyle/>
          <a:p>
            <a:r>
              <a:rPr lang="en-US" dirty="0"/>
              <a:t>Predicate Invention Evaluation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A92EF-BBE5-981D-20D8-90EFDFF15D03}"/>
              </a:ext>
            </a:extLst>
          </p:cNvPr>
          <p:cNvSpPr/>
          <p:nvPr/>
        </p:nvSpPr>
        <p:spPr>
          <a:xfrm>
            <a:off x="8182518" y="1258589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29C8F-B781-2A41-4389-2EE710CDE609}"/>
              </a:ext>
            </a:extLst>
          </p:cNvPr>
          <p:cNvSpPr txBox="1"/>
          <p:nvPr/>
        </p:nvSpPr>
        <p:spPr>
          <a:xfrm>
            <a:off x="8973644" y="1722584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7FA8A-DC27-9FC9-88E7-AA72FA9270F5}"/>
              </a:ext>
            </a:extLst>
          </p:cNvPr>
          <p:cNvSpPr txBox="1"/>
          <p:nvPr/>
        </p:nvSpPr>
        <p:spPr>
          <a:xfrm>
            <a:off x="8973644" y="2393388"/>
            <a:ext cx="1654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conflict, duplicate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6A57C5-BD76-6C27-7716-2E3FEDE2166C}"/>
              </a:ext>
            </a:extLst>
          </p:cNvPr>
          <p:cNvSpPr/>
          <p:nvPr/>
        </p:nvSpPr>
        <p:spPr>
          <a:xfrm>
            <a:off x="8193350" y="2700468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5D02E-1D49-4E9A-F966-120BB025173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8765121" y="1617375"/>
            <a:ext cx="4" cy="3862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6C0D1-0AD4-ED09-C6C6-9A8615CA3A96}"/>
              </a:ext>
            </a:extLst>
          </p:cNvPr>
          <p:cNvSpPr/>
          <p:nvPr/>
        </p:nvSpPr>
        <p:spPr>
          <a:xfrm>
            <a:off x="8193349" y="3433476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41940D-07DC-1531-1C10-2FC6255190F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775956" y="3059254"/>
            <a:ext cx="1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40E-B52D-4797-ADE4-DD5BC54F3918}"/>
              </a:ext>
            </a:extLst>
          </p:cNvPr>
          <p:cNvSpPr/>
          <p:nvPr/>
        </p:nvSpPr>
        <p:spPr>
          <a:xfrm>
            <a:off x="8192678" y="4102154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 Scores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0F3B27-9251-1B7C-2A4E-61A3B2ACEC6A}"/>
              </a:ext>
            </a:extLst>
          </p:cNvPr>
          <p:cNvGrpSpPr/>
          <p:nvPr/>
        </p:nvGrpSpPr>
        <p:grpSpPr>
          <a:xfrm>
            <a:off x="270909" y="1863142"/>
            <a:ext cx="5758143" cy="3075929"/>
            <a:chOff x="2668298" y="2273922"/>
            <a:chExt cx="5758143" cy="30759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6949F-156B-0978-05E2-FF6434383F54}"/>
                </a:ext>
              </a:extLst>
            </p:cNvPr>
            <p:cNvGrpSpPr/>
            <p:nvPr/>
          </p:nvGrpSpPr>
          <p:grpSpPr>
            <a:xfrm>
              <a:off x="2668298" y="2273922"/>
              <a:ext cx="5758143" cy="2774705"/>
              <a:chOff x="4375913" y="2196804"/>
              <a:chExt cx="5758143" cy="27747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EBE5C2-6988-0864-6356-2A30CD998B45}"/>
                  </a:ext>
                </a:extLst>
              </p:cNvPr>
              <p:cNvGrpSpPr/>
              <p:nvPr/>
            </p:nvGrpSpPr>
            <p:grpSpPr>
              <a:xfrm>
                <a:off x="4375913" y="2196804"/>
                <a:ext cx="5758143" cy="2774705"/>
                <a:chOff x="4953226" y="1417071"/>
                <a:chExt cx="5758143" cy="2774705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539BD6-D25C-5176-321E-CDD27FE7ED4C}"/>
                    </a:ext>
                  </a:extLst>
                </p:cNvPr>
                <p:cNvSpPr/>
                <p:nvPr/>
              </p:nvSpPr>
              <p:spPr>
                <a:xfrm>
                  <a:off x="4953226" y="2497730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Clauses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EA639C-7FF7-E6B5-5D7E-452B470D8D9A}"/>
                    </a:ext>
                  </a:extLst>
                </p:cNvPr>
                <p:cNvSpPr/>
                <p:nvPr/>
              </p:nvSpPr>
              <p:spPr>
                <a:xfrm>
                  <a:off x="6730685" y="1417071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Clauses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586F40-66FA-9F64-AFFC-860E96EB4A21}"/>
                    </a:ext>
                  </a:extLst>
                </p:cNvPr>
                <p:cNvSpPr/>
                <p:nvPr/>
              </p:nvSpPr>
              <p:spPr>
                <a:xfrm>
                  <a:off x="6853604" y="3589328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Necessary Clauses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E013017-B30F-D9A4-C9F8-A7736516AB44}"/>
                    </a:ext>
                  </a:extLst>
                </p:cNvPr>
                <p:cNvSpPr/>
                <p:nvPr/>
              </p:nvSpPr>
              <p:spPr>
                <a:xfrm>
                  <a:off x="9345078" y="2523666"/>
                  <a:ext cx="1366291" cy="6024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Sufficient and Necessary Clauses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344DA90-2023-3517-6965-8B7AD366FBA3}"/>
                    </a:ext>
                  </a:extLst>
                </p:cNvPr>
                <p:cNvSpPr txBox="1"/>
                <p:nvPr/>
              </p:nvSpPr>
              <p:spPr>
                <a:xfrm>
                  <a:off x="5975709" y="2013079"/>
                  <a:ext cx="6876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117E60-466F-CC33-147D-9BB91F898741}"/>
                    </a:ext>
                  </a:extLst>
                </p:cNvPr>
                <p:cNvSpPr txBox="1"/>
                <p:nvPr/>
              </p:nvSpPr>
              <p:spPr>
                <a:xfrm>
                  <a:off x="6083492" y="3498122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cluster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81F571-90AC-0E4E-19D7-9E772BDF06A4}"/>
                    </a:ext>
                  </a:extLst>
                </p:cNvPr>
                <p:cNvSpPr txBox="1"/>
                <p:nvPr/>
              </p:nvSpPr>
              <p:spPr>
                <a:xfrm>
                  <a:off x="8711161" y="1979556"/>
                  <a:ext cx="560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or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148FAF-66CB-E48C-0346-9F6DA6CEA948}"/>
                    </a:ext>
                  </a:extLst>
                </p:cNvPr>
                <p:cNvSpPr txBox="1"/>
                <p:nvPr/>
              </p:nvSpPr>
              <p:spPr>
                <a:xfrm>
                  <a:off x="7623716" y="3164993"/>
                  <a:ext cx="6794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extend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5DDCD851-B216-40E3-6385-8C9C834D23EC}"/>
                    </a:ext>
                  </a:extLst>
                </p:cNvPr>
                <p:cNvCxnSpPr>
                  <a:stCxn id="28" idx="0"/>
                  <a:endCxn id="29" idx="1"/>
                </p:cNvCxnSpPr>
                <p:nvPr/>
              </p:nvCxnSpPr>
              <p:spPr>
                <a:xfrm rot="5400000" flipH="1" flipV="1">
                  <a:off x="5793811" y="1560857"/>
                  <a:ext cx="779435" cy="1094313"/>
                </a:xfrm>
                <a:prstGeom prst="curvedConnector2">
                  <a:avLst/>
                </a:prstGeom>
                <a:ln w="28575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A00FFB7C-9AFE-A971-793F-FCFA13B8132F}"/>
                    </a:ext>
                  </a:extLst>
                </p:cNvPr>
                <p:cNvCxnSpPr>
                  <a:cxnSpLocks/>
                  <a:stCxn id="29" idx="3"/>
                  <a:endCxn id="33" idx="0"/>
                </p:cNvCxnSpPr>
                <p:nvPr/>
              </p:nvCxnSpPr>
              <p:spPr>
                <a:xfrm>
                  <a:off x="8096976" y="1718295"/>
                  <a:ext cx="1931248" cy="805371"/>
                </a:xfrm>
                <a:prstGeom prst="curvedConnector2">
                  <a:avLst/>
                </a:prstGeom>
                <a:ln w="19050">
                  <a:solidFill>
                    <a:schemeClr val="accent6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>
                  <a:extLst>
                    <a:ext uri="{FF2B5EF4-FFF2-40B4-BE49-F238E27FC236}">
                      <a16:creationId xmlns:a16="http://schemas.microsoft.com/office/drawing/2014/main" id="{5AF0F3E2-0C89-C64A-D518-CBA5F636AE59}"/>
                    </a:ext>
                  </a:extLst>
                </p:cNvPr>
                <p:cNvCxnSpPr>
                  <a:cxnSpLocks/>
                  <a:stCxn id="28" idx="2"/>
                  <a:endCxn id="32" idx="1"/>
                </p:cNvCxnSpPr>
                <p:nvPr/>
              </p:nvCxnSpPr>
              <p:spPr>
                <a:xfrm rot="16200000" flipH="1">
                  <a:off x="5849801" y="2886749"/>
                  <a:ext cx="790374" cy="1217232"/>
                </a:xfrm>
                <a:prstGeom prst="curvedConnector2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EB4A88FF-4570-BAB4-2336-128BFC851861}"/>
                    </a:ext>
                  </a:extLst>
                </p:cNvPr>
                <p:cNvCxnSpPr>
                  <a:cxnSpLocks/>
                  <a:stCxn id="32" idx="3"/>
                  <a:endCxn id="32" idx="0"/>
                </p:cNvCxnSpPr>
                <p:nvPr/>
              </p:nvCxnSpPr>
              <p:spPr>
                <a:xfrm flipH="1" flipV="1">
                  <a:off x="7536750" y="3589328"/>
                  <a:ext cx="683145" cy="301224"/>
                </a:xfrm>
                <a:prstGeom prst="curvedConnector4">
                  <a:avLst>
                    <a:gd name="adj1" fmla="val -68942"/>
                    <a:gd name="adj2" fmla="val 296583"/>
                  </a:avLst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EF43D6FE-0B8B-82EE-5CDB-94879F4F2D0D}"/>
                  </a:ext>
                </a:extLst>
              </p:cNvPr>
              <p:cNvCxnSpPr>
                <a:cxnSpLocks/>
                <a:stCxn id="32" idx="3"/>
                <a:endCxn id="32" idx="2"/>
              </p:cNvCxnSpPr>
              <p:nvPr/>
            </p:nvCxnSpPr>
            <p:spPr>
              <a:xfrm flipH="1">
                <a:off x="6959437" y="4670285"/>
                <a:ext cx="683145" cy="301224"/>
              </a:xfrm>
              <a:prstGeom prst="curvedConnector4">
                <a:avLst>
                  <a:gd name="adj1" fmla="val -68942"/>
                  <a:gd name="adj2" fmla="val 26732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B9C03-E0CB-5214-DB37-5B4DAA787F3A}"/>
                </a:ext>
              </a:extLst>
            </p:cNvPr>
            <p:cNvSpPr txBox="1"/>
            <p:nvPr/>
          </p:nvSpPr>
          <p:spPr>
            <a:xfrm>
              <a:off x="6509279" y="5103630"/>
              <a:ext cx="687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cluster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5E531B43-A50C-9B97-D164-89BA132E05F9}"/>
                </a:ext>
              </a:extLst>
            </p:cNvPr>
            <p:cNvCxnSpPr>
              <a:cxnSpLocks/>
              <a:stCxn id="32" idx="3"/>
              <a:endCxn id="33" idx="2"/>
            </p:cNvCxnSpPr>
            <p:nvPr/>
          </p:nvCxnSpPr>
          <p:spPr>
            <a:xfrm flipV="1">
              <a:off x="5934967" y="3982965"/>
              <a:ext cx="1808329" cy="764438"/>
            </a:xfrm>
            <a:prstGeom prst="curved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223116-5614-0FD6-B178-239584AA627A}"/>
                </a:ext>
              </a:extLst>
            </p:cNvPr>
            <p:cNvSpPr txBox="1"/>
            <p:nvPr/>
          </p:nvSpPr>
          <p:spPr>
            <a:xfrm>
              <a:off x="6623803" y="4166352"/>
              <a:ext cx="679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9A0874-D756-D2F1-07C6-901D5554354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775285" y="3792262"/>
            <a:ext cx="671" cy="3098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4E5CE80-ED72-CF25-AAE5-283B247C608B}"/>
              </a:ext>
            </a:extLst>
          </p:cNvPr>
          <p:cNvSpPr txBox="1"/>
          <p:nvPr/>
        </p:nvSpPr>
        <p:spPr>
          <a:xfrm>
            <a:off x="9068827" y="3894128"/>
            <a:ext cx="7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71ACCC-5B13-7483-261B-E35D39B6F7B7}"/>
              </a:ext>
            </a:extLst>
          </p:cNvPr>
          <p:cNvSpPr/>
          <p:nvPr/>
        </p:nvSpPr>
        <p:spPr>
          <a:xfrm>
            <a:off x="8182517" y="4783160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 Classes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135715-0716-194F-C0E5-B69E06264A20}"/>
              </a:ext>
            </a:extLst>
          </p:cNvPr>
          <p:cNvSpPr txBox="1"/>
          <p:nvPr/>
        </p:nvSpPr>
        <p:spPr>
          <a:xfrm>
            <a:off x="8922916" y="450408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classification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D8766D-72D6-861E-41DF-142E66211F85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8765124" y="4460940"/>
            <a:ext cx="10161" cy="322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A6B173-2C67-0CD7-9021-9001BE7B6A41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8751690" y="5141946"/>
            <a:ext cx="13434" cy="3742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DAA45EB-DC1A-0F8F-8165-91FECCFC3805}"/>
              </a:ext>
            </a:extLst>
          </p:cNvPr>
          <p:cNvSpPr/>
          <p:nvPr/>
        </p:nvSpPr>
        <p:spPr>
          <a:xfrm>
            <a:off x="808094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and Necessary Clauses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455B6-EA8D-F1AB-F1AB-F5DC8C76BD0D}"/>
              </a:ext>
            </a:extLst>
          </p:cNvPr>
          <p:cNvSpPr txBox="1"/>
          <p:nvPr/>
        </p:nvSpPr>
        <p:spPr>
          <a:xfrm>
            <a:off x="9054684" y="5174796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S(0,1) = 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55247F-9076-6573-46C1-20D5888E707E}"/>
              </a:ext>
            </a:extLst>
          </p:cNvPr>
          <p:cNvSpPr/>
          <p:nvPr/>
        </p:nvSpPr>
        <p:spPr>
          <a:xfrm>
            <a:off x="6244995" y="4751326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Necessary Clauses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FA7F99-438D-055B-FC1B-0FE0DA44D3F8}"/>
              </a:ext>
            </a:extLst>
          </p:cNvPr>
          <p:cNvCxnSpPr>
            <a:cxnSpLocks/>
            <a:stCxn id="50" idx="1"/>
            <a:endCxn id="73" idx="3"/>
          </p:cNvCxnSpPr>
          <p:nvPr/>
        </p:nvCxnSpPr>
        <p:spPr>
          <a:xfrm flipH="1">
            <a:off x="7586476" y="4962553"/>
            <a:ext cx="5960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111AF5-D3D5-EECC-5BDC-B1E8D8860C78}"/>
              </a:ext>
            </a:extLst>
          </p:cNvPr>
          <p:cNvSpPr txBox="1"/>
          <p:nvPr/>
        </p:nvSpPr>
        <p:spPr>
          <a:xfrm>
            <a:off x="7512855" y="4947727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S(:,1) = 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F07F5-2CDC-F741-D341-EE8158E3E572}"/>
              </a:ext>
            </a:extLst>
          </p:cNvPr>
          <p:cNvSpPr/>
          <p:nvPr/>
        </p:nvSpPr>
        <p:spPr>
          <a:xfrm>
            <a:off x="6213389" y="5516168"/>
            <a:ext cx="1341481" cy="422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Sufficient Clauses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FF1FD4-471B-A270-3D56-103D555C5450}"/>
              </a:ext>
            </a:extLst>
          </p:cNvPr>
          <p:cNvCxnSpPr>
            <a:cxnSpLocks/>
            <a:stCxn id="50" idx="1"/>
            <a:endCxn id="79" idx="3"/>
          </p:cNvCxnSpPr>
          <p:nvPr/>
        </p:nvCxnSpPr>
        <p:spPr>
          <a:xfrm flipH="1">
            <a:off x="7554870" y="4962553"/>
            <a:ext cx="627647" cy="7648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576ACAB-DA93-A6FF-E28F-5B28248B6BED}"/>
              </a:ext>
            </a:extLst>
          </p:cNvPr>
          <p:cNvSpPr txBox="1"/>
          <p:nvPr/>
        </p:nvSpPr>
        <p:spPr>
          <a:xfrm>
            <a:off x="7857864" y="5299328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S(0,:) = N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08B7A6A-054A-DA8E-3677-C9FD7E1A406E}"/>
              </a:ext>
            </a:extLst>
          </p:cNvPr>
          <p:cNvCxnSpPr>
            <a:cxnSpLocks/>
            <a:stCxn id="50" idx="1"/>
            <a:endCxn id="4" idx="1"/>
          </p:cNvCxnSpPr>
          <p:nvPr/>
        </p:nvCxnSpPr>
        <p:spPr>
          <a:xfrm rot="10800000" flipH="1">
            <a:off x="8182516" y="1437983"/>
            <a:ext cx="1" cy="3524571"/>
          </a:xfrm>
          <a:prstGeom prst="curvedConnector3">
            <a:avLst>
              <a:gd name="adj1" fmla="val -2286000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3D3D8B-1165-A7D7-D61D-CFD27D0AB174}"/>
              </a:ext>
            </a:extLst>
          </p:cNvPr>
          <p:cNvSpPr txBox="1"/>
          <p:nvPr/>
        </p:nvSpPr>
        <p:spPr>
          <a:xfrm>
            <a:off x="6986778" y="3182779"/>
            <a:ext cx="958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DF88B6-7BC1-B009-E93A-ADD3B65935EE}"/>
              </a:ext>
            </a:extLst>
          </p:cNvPr>
          <p:cNvSpPr/>
          <p:nvPr/>
        </p:nvSpPr>
        <p:spPr>
          <a:xfrm>
            <a:off x="8182514" y="2003672"/>
            <a:ext cx="1165214" cy="358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Clauses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A837B3-02A0-1538-BA36-67ACC563279E}"/>
              </a:ext>
            </a:extLst>
          </p:cNvPr>
          <p:cNvCxnSpPr>
            <a:cxnSpLocks/>
            <a:stCxn id="104" idx="2"/>
            <a:endCxn id="11" idx="0"/>
          </p:cNvCxnSpPr>
          <p:nvPr/>
        </p:nvCxnSpPr>
        <p:spPr>
          <a:xfrm>
            <a:off x="8765121" y="2362458"/>
            <a:ext cx="10836" cy="3380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BCE0728-1300-202E-6981-62A86F19F2A8}"/>
              </a:ext>
            </a:extLst>
          </p:cNvPr>
          <p:cNvSpPr txBox="1"/>
          <p:nvPr/>
        </p:nvSpPr>
        <p:spPr>
          <a:xfrm>
            <a:off x="9051321" y="3135253"/>
            <a:ext cx="102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BE6DD35-CDCF-7751-2B46-596429C9EA56}"/>
              </a:ext>
            </a:extLst>
          </p:cNvPr>
          <p:cNvCxnSpPr>
            <a:cxnSpLocks/>
            <a:stCxn id="29" idx="3"/>
            <a:endCxn id="29" idx="0"/>
          </p:cNvCxnSpPr>
          <p:nvPr/>
        </p:nvCxnSpPr>
        <p:spPr>
          <a:xfrm flipH="1" flipV="1">
            <a:off x="2731514" y="1863142"/>
            <a:ext cx="683145" cy="301224"/>
          </a:xfrm>
          <a:prstGeom prst="curvedConnector4">
            <a:avLst>
              <a:gd name="adj1" fmla="val -63383"/>
              <a:gd name="adj2" fmla="val 268744"/>
            </a:avLst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174003-8C64-4B83-57A9-AB744659BB60}"/>
              </a:ext>
            </a:extLst>
          </p:cNvPr>
          <p:cNvSpPr txBox="1"/>
          <p:nvPr/>
        </p:nvSpPr>
        <p:spPr>
          <a:xfrm>
            <a:off x="3912930" y="1661697"/>
            <a:ext cx="560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41059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437406" y="4105478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4857447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35292" y="470589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</p:spTree>
    <p:extLst>
      <p:ext uri="{BB962C8B-B14F-4D97-AF65-F5344CB8AC3E}">
        <p14:creationId xmlns:p14="http://schemas.microsoft.com/office/powerpoint/2010/main" val="49439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>
            <a:noAutofit/>
          </a:bodyPr>
          <a:lstStyle/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======= BEAM SEARCHED CLAUSES ======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(X):-at_area_4(O1,O2),in(O1,X),in(O2,X).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(X):-at_area_5(O1,O2),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(X):-at_area_6(O1,O2),in(O1,X),in(O2,X).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(X):-at_area_7(O1,O2),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color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(O1,red),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diff_color_pair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(O1,O2),in(O1,X),in(O2,X),shape(O1,triangle).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diff_shape_pair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(O1,O2),in(O1,X),in(O2,X).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(BS Clause) 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kp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(X):-in(O1,X),in(O2,X),</a:t>
            </a:r>
            <a:r>
              <a:rPr lang="en-GB" sz="1200" dirty="0" err="1">
                <a:effectLst/>
                <a:latin typeface="Helvetica Neue" panose="02000503000000020004" pitchFamily="2" charset="0"/>
              </a:rPr>
              <a:t>same_shape_pair</a:t>
            </a:r>
            <a:r>
              <a:rPr lang="en-GB" sz="1200" dirty="0">
                <a:effectLst/>
                <a:latin typeface="Helvetica Neue" panose="02000503000000020004" pitchFamily="2" charset="0"/>
              </a:rPr>
              <a:t>(O1,O2).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…</a:t>
            </a:r>
          </a:p>
          <a:p>
            <a:r>
              <a:rPr lang="en-GB" sz="1200" dirty="0">
                <a:effectLst/>
                <a:latin typeface="Helvetica Neue" panose="02000503000000020004" pitchFamily="2" charset="0"/>
              </a:rPr>
              <a:t>======  30  clauses are generated!! ======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DE741-BC72-F272-CDBE-4CFCC216CDD3}"/>
              </a:ext>
            </a:extLst>
          </p:cNvPr>
          <p:cNvSpPr/>
          <p:nvPr/>
        </p:nvSpPr>
        <p:spPr>
          <a:xfrm>
            <a:off x="1054100" y="2095500"/>
            <a:ext cx="40132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Clauses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B541E-45F4-BB31-931D-701F4BCDF2A6}"/>
              </a:ext>
            </a:extLst>
          </p:cNvPr>
          <p:cNvSpPr/>
          <p:nvPr/>
        </p:nvSpPr>
        <p:spPr>
          <a:xfrm>
            <a:off x="1054100" y="4445001"/>
            <a:ext cx="5156200" cy="3024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D6548-11AB-492F-C5D7-E8506F52146F}"/>
              </a:ext>
            </a:extLst>
          </p:cNvPr>
          <p:cNvSpPr/>
          <p:nvPr/>
        </p:nvSpPr>
        <p:spPr>
          <a:xfrm>
            <a:off x="1054100" y="5285553"/>
            <a:ext cx="4254500" cy="3024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AC775-F04A-F590-7102-FE1CEAFDA266}"/>
              </a:ext>
            </a:extLst>
          </p:cNvPr>
          <p:cNvSpPr/>
          <p:nvPr/>
        </p:nvSpPr>
        <p:spPr>
          <a:xfrm>
            <a:off x="1054100" y="2938402"/>
            <a:ext cx="5334000" cy="317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C5055-A98C-AE30-297B-31A7904C60C0}"/>
              </a:ext>
            </a:extLst>
          </p:cNvPr>
          <p:cNvSpPr txBox="1"/>
          <p:nvPr/>
        </p:nvSpPr>
        <p:spPr>
          <a:xfrm>
            <a:off x="7124702" y="1632980"/>
            <a:ext cx="11664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Non-target related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332D-BFF2-0052-1CD7-ABD96F2E2FC1}"/>
              </a:ext>
            </a:extLst>
          </p:cNvPr>
          <p:cNvSpPr txBox="1"/>
          <p:nvPr/>
        </p:nvSpPr>
        <p:spPr>
          <a:xfrm>
            <a:off x="7128313" y="5599882"/>
            <a:ext cx="116640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Target related clauses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A2036-B77E-E327-0FF6-91F781A464B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10300" y="4596226"/>
            <a:ext cx="918013" cy="12344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31589-7B65-1B4F-B5F5-D2B07515EE0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308600" y="5436777"/>
            <a:ext cx="1819713" cy="3939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BC0F5-FF71-F88E-02AB-17F0EACA51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67300" y="1863813"/>
            <a:ext cx="2057402" cy="3904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CBB77-B1CF-8B0B-DC41-E1CB358250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88100" y="1863813"/>
            <a:ext cx="736602" cy="1233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95BD-E88D-E134-67A3-0BB5801B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7" y="170211"/>
            <a:ext cx="10515600" cy="707453"/>
          </a:xfrm>
        </p:spPr>
        <p:txBody>
          <a:bodyPr/>
          <a:lstStyle/>
          <a:p>
            <a:r>
              <a:rPr lang="en-US" dirty="0" err="1"/>
              <a:t>Twopairs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6ADD-B441-D2E9-9DA8-537D447C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266" y="170211"/>
            <a:ext cx="11464066" cy="5371242"/>
          </a:xfrm>
        </p:spPr>
        <p:txBody>
          <a:bodyPr>
            <a:noAutofit/>
          </a:bodyPr>
          <a:lstStyle/>
          <a:p>
            <a:r>
              <a:rPr lang="en-US" sz="1050" dirty="0"/>
              <a:t>Iteration 0</a:t>
            </a:r>
          </a:p>
          <a:p>
            <a:r>
              <a:rPr lang="en-US" sz="1050" dirty="0"/>
              <a:t>inv_pred1(O1):-color(O1,blue),in(O1,X).</a:t>
            </a:r>
          </a:p>
          <a:p>
            <a:r>
              <a:rPr lang="en-US" sz="1050" dirty="0"/>
              <a:t>inv_pred1(O1):-color(O1,yellow),in(O1,X).</a:t>
            </a:r>
          </a:p>
          <a:p>
            <a:r>
              <a:rPr lang="en-US" sz="1050" dirty="0"/>
              <a:t>inv_pred2(O1):-color(O1,blue),in(O1,X).</a:t>
            </a:r>
          </a:p>
          <a:p>
            <a:r>
              <a:rPr lang="en-US" sz="1050" dirty="0"/>
              <a:t>inv_pred2(O1):-color(O1,red),in(O1,X).</a:t>
            </a:r>
          </a:p>
          <a:p>
            <a:r>
              <a:rPr lang="en-US" sz="1050" dirty="0"/>
              <a:t>inv_pred3(O1):-color(O1,blue),in(O1,X).</a:t>
            </a:r>
          </a:p>
          <a:p>
            <a:r>
              <a:rPr lang="en-US" sz="1050" dirty="0"/>
              <a:t>inv_pred3(O1):-color(O1,yellow),in(O1,X).</a:t>
            </a:r>
          </a:p>
          <a:p>
            <a:r>
              <a:rPr lang="en-US" sz="1050" dirty="0"/>
              <a:t>inv_pred3(O1):-in(O1,X),shape(O1,circle).</a:t>
            </a:r>
          </a:p>
          <a:p>
            <a:r>
              <a:rPr lang="en-US" sz="1050" dirty="0"/>
              <a:t>Iteration 1</a:t>
            </a:r>
          </a:p>
          <a:p>
            <a:r>
              <a:rPr lang="en-US" sz="1050" dirty="0"/>
              <a:t>inv_pred58(O1,O2):-in(O1,X),in(O2,X),shape(O1,circle),shape(O2,circle).</a:t>
            </a:r>
          </a:p>
          <a:p>
            <a:r>
              <a:rPr lang="en-US" sz="1050" dirty="0"/>
              <a:t>inv_pred58(O1,O2):-in(O1,X),in(O2,X),shape(O1,triangle),shape(O2,triangle).</a:t>
            </a:r>
          </a:p>
          <a:p>
            <a:r>
              <a:rPr lang="en-US" sz="1050" dirty="0"/>
              <a:t>inv_pred59(O1,O2):-in(O1,X),in(O2,X),shape(O1,square),shape(O2,square).</a:t>
            </a:r>
          </a:p>
          <a:p>
            <a:r>
              <a:rPr lang="en-US" sz="1050" dirty="0"/>
              <a:t>inv_pred59(O1,O2):-in(O1,X),in(O2,X),shape(O1,triangle),shape(O2,triangle).</a:t>
            </a:r>
          </a:p>
          <a:p>
            <a:r>
              <a:rPr lang="en-US" sz="1050" dirty="0"/>
              <a:t>inv_pred1388(O1):-color(O1,red),in(O1,X),inv_pred2(O1).</a:t>
            </a:r>
          </a:p>
          <a:p>
            <a:r>
              <a:rPr lang="en-US" sz="1050" dirty="0"/>
              <a:t>inv_pred1388(O1):-in(O1,X),inv_pred0(O1),inv_pred3(O1).</a:t>
            </a:r>
          </a:p>
          <a:p>
            <a:r>
              <a:rPr lang="en-US" sz="1050" dirty="0"/>
              <a:t>inv_pred1389(O1):-color(O1,red),in(O1,X),inv_pred2(O1).</a:t>
            </a:r>
          </a:p>
          <a:p>
            <a:r>
              <a:rPr lang="en-US" sz="1050" dirty="0"/>
              <a:t>inv_pred1389(O1):-color(O1,yellow),in(O1,X),inv_pred1(O1).</a:t>
            </a:r>
          </a:p>
          <a:p>
            <a:r>
              <a:rPr lang="en-US" sz="1050" dirty="0"/>
              <a:t>inv_pred1389(O1):-in(O1,X),inv_pred0(O1),inv_pred3(O1).</a:t>
            </a:r>
          </a:p>
          <a:p>
            <a:r>
              <a:rPr lang="en-US" sz="1050" dirty="0"/>
              <a:t>inv_pred1390(O1):-color(O1,red),in(O1,X),inv_pred2(O1).</a:t>
            </a:r>
          </a:p>
          <a:p>
            <a:r>
              <a:rPr lang="en-US" sz="1050" dirty="0"/>
              <a:t>inv_pred1390(O1):-color(O1,yellow),in(O1,X),inv_pred1(O1).</a:t>
            </a:r>
          </a:p>
          <a:p>
            <a:r>
              <a:rPr lang="en-US" sz="1050" dirty="0"/>
              <a:t>inv_pred1390(O1):-in(O1,X),inv_pred0(O1),shape(O1,square).</a:t>
            </a:r>
          </a:p>
          <a:p>
            <a:r>
              <a:rPr lang="en-US" sz="1050" dirty="0"/>
              <a:t>inv_pred29702(O1,O2):-in(O1,X),in(O2,X),inv_pred1388(O1),inv_pred1390(O1),inv_pred59(O2,O1).</a:t>
            </a:r>
          </a:p>
          <a:p>
            <a:r>
              <a:rPr lang="en-US" sz="1050" dirty="0"/>
              <a:t>inv_pred29702(O1,O2):-in(O1,X),in(O2,X),inv_pred1389(O1),inv_pred3(O1),inv_pred58(O1,O2).</a:t>
            </a:r>
          </a:p>
          <a:p>
            <a:r>
              <a:rPr lang="en-US" sz="1050" dirty="0"/>
              <a:t>inv_pred60(O1,O2):-color(O1,blue),color(O2,red),in(O1,X),in(O2,X).</a:t>
            </a:r>
          </a:p>
          <a:p>
            <a:r>
              <a:rPr lang="en-US" sz="1050" dirty="0"/>
              <a:t>inv_pred60(O1,O2):-color(O1,blue),color(O2,yellow),in(O1,X),in(O2,X).</a:t>
            </a:r>
          </a:p>
          <a:p>
            <a:r>
              <a:rPr lang="en-US" sz="1050" dirty="0"/>
              <a:t>inv_pred60(O1,O2):-color(O1,red),color(O2,yellow),in(O1,X),in(O2,X).</a:t>
            </a:r>
          </a:p>
          <a:p>
            <a:r>
              <a:rPr lang="en-US" sz="1050" dirty="0"/>
              <a:t>Iteration 3</a:t>
            </a:r>
          </a:p>
          <a:p>
            <a:r>
              <a:rPr lang="en-US" sz="1050" dirty="0" err="1"/>
              <a:t>kp</a:t>
            </a:r>
            <a:r>
              <a:rPr lang="en-US" sz="1050" dirty="0"/>
              <a:t>(X):-in(O1,X),in(O2,X),inv_pred29702(O2,O1),inv_pred60(O1,O2).</a:t>
            </a:r>
          </a:p>
        </p:txBody>
      </p:sp>
    </p:spTree>
    <p:extLst>
      <p:ext uri="{BB962C8B-B14F-4D97-AF65-F5344CB8AC3E}">
        <p14:creationId xmlns:p14="http://schemas.microsoft.com/office/powerpoint/2010/main" val="2611875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43DC-BB8C-984E-142B-48BC599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5" y="1253331"/>
            <a:ext cx="11074400" cy="5792928"/>
          </a:xfrm>
        </p:spPr>
        <p:txBody>
          <a:bodyPr>
            <a:noAutofit/>
          </a:bodyPr>
          <a:lstStyle/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0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(O1,blue),in(O1,X).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inv_pred0(O1):-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(O1,yellow),in(O1,X).</a:t>
            </a:r>
          </a:p>
          <a:p>
            <a:r>
              <a:rPr lang="en-GB" sz="1050" b="1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Iteration 1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inv_pred2(O1,O2):-in(O1,X),in(O2,X),shape(O1,square),shape(O2,square).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inv_pred2(O1,O2):-in(O1,X),in(O2,X),shape(O1,triangle),shape(O2,triangle).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inv_pred3(O1,O2):-in(O1,X),in(O2,X),shape(O1,circle),shape(O2,circle).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inv_pred3(O1,O2):-in(O1,X),in(O2,X),shape(O1,triangle),shape(O2,triangle).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2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inv_pred4(O1,O2):-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(O1,blue),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(O2,yellow),in(O1,X),in(O2,X),inv_pred3(O1,O2).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(O1,red),in(O1,X),in(O2,X),inv_pred0(O2),inv_pred2(O2,O1).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inv_pred5(O1,O2):-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(O1,red),in(O1,X),in(O2,X),inv_pred0(O2),inv_pred3(O2,O1).</a:t>
            </a:r>
          </a:p>
          <a:p>
            <a:r>
              <a:rPr lang="en-GB" sz="1050" b="1" dirty="0">
                <a:solidFill>
                  <a:srgbClr val="24292E"/>
                </a:solidFill>
                <a:latin typeface="Menlo" panose="020B0609030804020204" pitchFamily="49" charset="0"/>
              </a:rPr>
              <a:t>Iteration 3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(X):-in(O1,X),in(O2,X),inv_pred4(O1,O2).,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(X):-in(O1,X),in(O2,X),inv_pred5(O2,O1)., tensor([[ 15., 185.,   0.,   0.]])</a:t>
            </a:r>
          </a:p>
          <a:p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sufficient and necessary clause with 0.9% accuracy: </a:t>
            </a:r>
            <a:r>
              <a:rPr lang="en-GB" sz="1050" b="0" i="0" u="none" strike="noStrike" dirty="0" err="1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kp</a:t>
            </a:r>
            <a:r>
              <a:rPr lang="en-GB" sz="1050" b="0" i="0" u="none" strike="noStrike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(X):-in(O1,X),in(O2,X),inv_pred4(O2,O1)., tensor([[ 15., 185.,   0.,   0.]])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E0368-76C1-2EA3-A9B2-0B16A346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Twopairs</a:t>
            </a:r>
            <a:r>
              <a:rPr lang="en-US" dirty="0"/>
              <a:t> learning history</a:t>
            </a:r>
          </a:p>
        </p:txBody>
      </p:sp>
    </p:spTree>
    <p:extLst>
      <p:ext uri="{BB962C8B-B14F-4D97-AF65-F5344CB8AC3E}">
        <p14:creationId xmlns:p14="http://schemas.microsoft.com/office/powerpoint/2010/main" val="355194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F040-C5FE-771F-4161-50A1471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Online-5-pair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BF21-515C-5696-ED06-8800281A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acc: 0.7925, threshold: 0.33, recall: [       0.59       0.995]</a:t>
            </a:r>
          </a:p>
          <a:p>
            <a:r>
              <a:rPr lang="en-US" dirty="0" err="1"/>
              <a:t>val</a:t>
            </a:r>
            <a:r>
              <a:rPr lang="en-US" dirty="0"/>
              <a:t> acc: 0.8472222222222222, threshold: 0.33, recall: [    0.69444           1]</a:t>
            </a:r>
          </a:p>
          <a:p>
            <a:r>
              <a:rPr lang="en-US" dirty="0"/>
              <a:t>test acc: 0.8225, threshold: 0.33, recall: [      0.645           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61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743AB-BED3-7CB3-34DF-EA0BD574C327}"/>
              </a:ext>
            </a:extLst>
          </p:cNvPr>
          <p:cNvGrpSpPr/>
          <p:nvPr/>
        </p:nvGrpSpPr>
        <p:grpSpPr>
          <a:xfrm>
            <a:off x="219611" y="2341304"/>
            <a:ext cx="10973727" cy="4085532"/>
            <a:chOff x="219611" y="2341304"/>
            <a:chExt cx="10973727" cy="40855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E0070A-08A5-097B-7ADF-21BF80EF4DFA}"/>
                </a:ext>
              </a:extLst>
            </p:cNvPr>
            <p:cNvSpPr/>
            <p:nvPr/>
          </p:nvSpPr>
          <p:spPr>
            <a:xfrm>
              <a:off x="2682078" y="2426079"/>
              <a:ext cx="744416" cy="106652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B438E-6DE1-45E3-2959-3725B5BAE041}"/>
                </a:ext>
              </a:extLst>
            </p:cNvPr>
            <p:cNvSpPr/>
            <p:nvPr/>
          </p:nvSpPr>
          <p:spPr>
            <a:xfrm>
              <a:off x="7657257" y="2341304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FCC9A-ACAB-60A0-32C9-007AB21F20ED}"/>
                </a:ext>
              </a:extLst>
            </p:cNvPr>
            <p:cNvSpPr/>
            <p:nvPr/>
          </p:nvSpPr>
          <p:spPr>
            <a:xfrm>
              <a:off x="9593392" y="2492279"/>
              <a:ext cx="851263" cy="32522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312689-7B55-C20C-9B18-A75BA35036E4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5" y="2972566"/>
              <a:ext cx="2149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5DAF8D-7F55-04BE-7658-978E1E2DC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655" y="4122096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D9E762-3E20-CF5A-4DBA-6EEDD73A7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1085" y="2995398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884774-BD0B-7EF2-09BE-302B74426EBC}"/>
                </a:ext>
              </a:extLst>
            </p:cNvPr>
            <p:cNvCxnSpPr>
              <a:cxnSpLocks/>
            </p:cNvCxnSpPr>
            <p:nvPr/>
          </p:nvCxnSpPr>
          <p:spPr>
            <a:xfrm>
              <a:off x="8831857" y="2660910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BECF8B5-D04E-FF64-2509-121D672BC08E}"/>
                </a:ext>
              </a:extLst>
            </p:cNvPr>
            <p:cNvSpPr/>
            <p:nvPr/>
          </p:nvSpPr>
          <p:spPr>
            <a:xfrm rot="10800000">
              <a:off x="9800356" y="5988674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F6B4-EB1E-860C-739E-06B2963664C5}"/>
                </a:ext>
              </a:extLst>
            </p:cNvPr>
            <p:cNvSpPr txBox="1"/>
            <p:nvPr/>
          </p:nvSpPr>
          <p:spPr>
            <a:xfrm>
              <a:off x="10237690" y="6180615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CCD0B403-BD5C-B873-6633-6DE6980143AD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16200000" flipH="1">
              <a:off x="6503555" y="-1023190"/>
              <a:ext cx="66200" cy="6964738"/>
            </a:xfrm>
            <a:prstGeom prst="bentConnector3">
              <a:avLst>
                <a:gd name="adj1" fmla="val -3453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67729-F8CC-4700-5E1A-E55C06293D1D}"/>
                </a:ext>
              </a:extLst>
            </p:cNvPr>
            <p:cNvSpPr/>
            <p:nvPr/>
          </p:nvSpPr>
          <p:spPr>
            <a:xfrm>
              <a:off x="7665044" y="3108839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EF2A88C-BEF4-B843-12EC-15FEB85B2E99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10" y="3366909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94087-F6F8-B816-B49D-7C2252D19C21}"/>
                </a:ext>
              </a:extLst>
            </p:cNvPr>
            <p:cNvSpPr txBox="1"/>
            <p:nvPr/>
          </p:nvSpPr>
          <p:spPr>
            <a:xfrm>
              <a:off x="693950" y="3578697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26" name="Connector: Elbow 36">
              <a:extLst>
                <a:ext uri="{FF2B5EF4-FFF2-40B4-BE49-F238E27FC236}">
                  <a16:creationId xmlns:a16="http://schemas.microsoft.com/office/drawing/2014/main" id="{32DC086B-5B77-98DC-2239-62CB908906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61829" y="3517435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FB5295-5DC7-F2A0-9BB1-3A7515742613}"/>
                </a:ext>
              </a:extLst>
            </p:cNvPr>
            <p:cNvSpPr txBox="1"/>
            <p:nvPr/>
          </p:nvSpPr>
          <p:spPr>
            <a:xfrm>
              <a:off x="8771617" y="3624414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51" name="Connector: Elbow 36">
              <a:extLst>
                <a:ext uri="{FF2B5EF4-FFF2-40B4-BE49-F238E27FC236}">
                  <a16:creationId xmlns:a16="http://schemas.microsoft.com/office/drawing/2014/main" id="{0C74E3CB-B73B-9F25-8229-61D250401226}"/>
                </a:ext>
              </a:extLst>
            </p:cNvPr>
            <p:cNvCxnSpPr>
              <a:cxnSpLocks/>
              <a:stCxn id="14" idx="2"/>
              <a:endCxn id="78" idx="2"/>
            </p:cNvCxnSpPr>
            <p:nvPr/>
          </p:nvCxnSpPr>
          <p:spPr>
            <a:xfrm rot="5400000" flipH="1">
              <a:off x="4212177" y="-159108"/>
              <a:ext cx="355107" cy="7488976"/>
            </a:xfrm>
            <a:prstGeom prst="bentConnector3">
              <a:avLst>
                <a:gd name="adj1" fmla="val -6437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B6719-258A-37E9-7F86-68149F397D92}"/>
                </a:ext>
              </a:extLst>
            </p:cNvPr>
            <p:cNvSpPr txBox="1"/>
            <p:nvPr/>
          </p:nvSpPr>
          <p:spPr>
            <a:xfrm>
              <a:off x="7587355" y="4095507"/>
              <a:ext cx="1507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General positive  Clauses </a:t>
              </a:r>
            </a:p>
            <a:p>
              <a:r>
                <a:rPr lang="en-US" sz="1000" dirty="0"/>
                <a:t>with its predicates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547D960-7A20-562B-CBC6-E935442E3D2C}"/>
                </a:ext>
              </a:extLst>
            </p:cNvPr>
            <p:cNvSpPr/>
            <p:nvPr/>
          </p:nvSpPr>
          <p:spPr>
            <a:xfrm>
              <a:off x="219611" y="2501929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C779CA-FE66-F812-6D49-203F094516E7}"/>
                </a:ext>
              </a:extLst>
            </p:cNvPr>
            <p:cNvSpPr/>
            <p:nvPr/>
          </p:nvSpPr>
          <p:spPr>
            <a:xfrm>
              <a:off x="219611" y="2998326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C24FACE-FCBC-FE43-193B-96CAE9009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3288" y="2972566"/>
              <a:ext cx="23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BE776D9-9FCE-CC94-6A4F-ABAACBCB95F2}"/>
                </a:ext>
              </a:extLst>
            </p:cNvPr>
            <p:cNvSpPr/>
            <p:nvPr/>
          </p:nvSpPr>
          <p:spPr>
            <a:xfrm>
              <a:off x="1507695" y="2754590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F25D36-1A87-0BAC-412E-648881F4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00" y="3007423"/>
              <a:ext cx="22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87773-91FE-8C9A-F51D-8B66344E1573}"/>
                </a:ext>
              </a:extLst>
            </p:cNvPr>
            <p:cNvSpPr/>
            <p:nvPr/>
          </p:nvSpPr>
          <p:spPr>
            <a:xfrm>
              <a:off x="3814152" y="2736015"/>
              <a:ext cx="549674" cy="551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39487-3035-C1A9-81F6-39AE5FF2E9DD}"/>
                </a:ext>
              </a:extLst>
            </p:cNvPr>
            <p:cNvSpPr/>
            <p:nvPr/>
          </p:nvSpPr>
          <p:spPr>
            <a:xfrm>
              <a:off x="4664963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Points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86268E-E57D-7422-B9B0-8D668DF9E91A}"/>
                </a:ext>
              </a:extLst>
            </p:cNvPr>
            <p:cNvSpPr/>
            <p:nvPr/>
          </p:nvSpPr>
          <p:spPr>
            <a:xfrm>
              <a:off x="5556250" y="2745796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Accuracy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3554FE-DDE5-1497-8BB1-B44083D2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307" y="3008635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B42FE1-40A3-D190-61C5-1A684DC77F77}"/>
                </a:ext>
              </a:extLst>
            </p:cNvPr>
            <p:cNvSpPr/>
            <p:nvPr/>
          </p:nvSpPr>
          <p:spPr>
            <a:xfrm>
              <a:off x="6372136" y="2731445"/>
              <a:ext cx="752838" cy="55195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Selected Clauses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D6D4A-E084-F535-94F7-B47C88065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01" y="3021671"/>
              <a:ext cx="192045" cy="1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6C66A8-B84B-547C-E980-B3F88882B15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05" y="3021095"/>
              <a:ext cx="425639" cy="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E2C286-B275-4375-149A-CA1AE8152674}"/>
                </a:ext>
              </a:extLst>
            </p:cNvPr>
            <p:cNvSpPr txBox="1"/>
            <p:nvPr/>
          </p:nvSpPr>
          <p:spPr>
            <a:xfrm>
              <a:off x="5673333" y="5201087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Beam Search Clauses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ACD0DB-ED4E-1848-8009-F3B00AA6E0BF}"/>
                </a:ext>
              </a:extLst>
            </p:cNvPr>
            <p:cNvSpPr txBox="1"/>
            <p:nvPr/>
          </p:nvSpPr>
          <p:spPr>
            <a:xfrm>
              <a:off x="7744263" y="5227642"/>
              <a:ext cx="139760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Invented Clauses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3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Shape, background pattern&#10;&#10;Description automatically generated">
            <a:extLst>
              <a:ext uri="{FF2B5EF4-FFF2-40B4-BE49-F238E27FC236}">
                <a16:creationId xmlns:a16="http://schemas.microsoft.com/office/drawing/2014/main" id="{23533360-BC4E-140D-5F2A-B15924C9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0" r="17212" b="2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B1C7-A29D-E60A-408D-AC6F273174DA}"/>
              </a:ext>
            </a:extLst>
          </p:cNvPr>
          <p:cNvSpPr txBox="1"/>
          <p:nvPr/>
        </p:nvSpPr>
        <p:spPr>
          <a:xfrm>
            <a:off x="890850" y="2203938"/>
            <a:ext cx="5885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Scene detection: for each object in each scene, the basic properties must be 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position (2D, 3D)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 rules, and learn the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 the relationship between any two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rules to correct random scenes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Reposition the objects to match the learned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Visualize the repositioned scene.</a:t>
            </a:r>
          </a:p>
        </p:txBody>
      </p:sp>
    </p:spTree>
    <p:extLst>
      <p:ext uri="{BB962C8B-B14F-4D97-AF65-F5344CB8AC3E}">
        <p14:creationId xmlns:p14="http://schemas.microsoft.com/office/powerpoint/2010/main" val="63980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29" y="557993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8E0070A-08A5-097B-7ADF-21BF80EF4DFA}"/>
              </a:ext>
            </a:extLst>
          </p:cNvPr>
          <p:cNvSpPr/>
          <p:nvPr/>
        </p:nvSpPr>
        <p:spPr>
          <a:xfrm>
            <a:off x="2682078" y="2426079"/>
            <a:ext cx="744416" cy="10665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Beam searched Clauses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438E-6DE1-45E3-2959-3725B5BAE041}"/>
              </a:ext>
            </a:extLst>
          </p:cNvPr>
          <p:cNvSpPr/>
          <p:nvPr/>
        </p:nvSpPr>
        <p:spPr>
          <a:xfrm>
            <a:off x="7657257" y="2341304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Clauses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FCC9A-ACAB-60A0-32C9-007AB21F20ED}"/>
              </a:ext>
            </a:extLst>
          </p:cNvPr>
          <p:cNvSpPr/>
          <p:nvPr/>
        </p:nvSpPr>
        <p:spPr>
          <a:xfrm>
            <a:off x="9593392" y="2492279"/>
            <a:ext cx="851263" cy="3252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12689-7B55-C20C-9B18-A75BA35036E4}"/>
              </a:ext>
            </a:extLst>
          </p:cNvPr>
          <p:cNvCxnSpPr>
            <a:cxnSpLocks/>
          </p:cNvCxnSpPr>
          <p:nvPr/>
        </p:nvCxnSpPr>
        <p:spPr>
          <a:xfrm>
            <a:off x="2423435" y="2972566"/>
            <a:ext cx="214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5DAF8D-7F55-04BE-7658-978E1E2DC186}"/>
              </a:ext>
            </a:extLst>
          </p:cNvPr>
          <p:cNvCxnSpPr>
            <a:cxnSpLocks/>
          </p:cNvCxnSpPr>
          <p:nvPr/>
        </p:nvCxnSpPr>
        <p:spPr>
          <a:xfrm>
            <a:off x="10444655" y="4122096"/>
            <a:ext cx="74868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9E762-3E20-CF5A-4DBA-6EEDD73A7FD9}"/>
              </a:ext>
            </a:extLst>
          </p:cNvPr>
          <p:cNvCxnSpPr>
            <a:cxnSpLocks/>
          </p:cNvCxnSpPr>
          <p:nvPr/>
        </p:nvCxnSpPr>
        <p:spPr>
          <a:xfrm flipV="1">
            <a:off x="4441085" y="2995398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84774-BD0B-7EF2-09BE-302B74426EBC}"/>
              </a:ext>
            </a:extLst>
          </p:cNvPr>
          <p:cNvCxnSpPr>
            <a:cxnSpLocks/>
          </p:cNvCxnSpPr>
          <p:nvPr/>
        </p:nvCxnSpPr>
        <p:spPr>
          <a:xfrm>
            <a:off x="8831857" y="2660910"/>
            <a:ext cx="52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7BECF8B5-D04E-FF64-2509-121D672BC08E}"/>
              </a:ext>
            </a:extLst>
          </p:cNvPr>
          <p:cNvSpPr/>
          <p:nvPr/>
        </p:nvSpPr>
        <p:spPr>
          <a:xfrm rot="10800000">
            <a:off x="9800356" y="5988674"/>
            <a:ext cx="437334" cy="438161"/>
          </a:xfrm>
          <a:prstGeom prst="uturnArrow">
            <a:avLst>
              <a:gd name="adj1" fmla="val 0"/>
              <a:gd name="adj2" fmla="val 7759"/>
              <a:gd name="adj3" fmla="val 17241"/>
              <a:gd name="adj4" fmla="val 5427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F6B4-EB1E-860C-739E-06B2963664C5}"/>
              </a:ext>
            </a:extLst>
          </p:cNvPr>
          <p:cNvSpPr txBox="1"/>
          <p:nvPr/>
        </p:nvSpPr>
        <p:spPr>
          <a:xfrm>
            <a:off x="10237690" y="61806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train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CD0B403-BD5C-B873-6633-6DE6980143AD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16200000" flipH="1">
            <a:off x="6503555" y="-1023190"/>
            <a:ext cx="66200" cy="6964738"/>
          </a:xfrm>
          <a:prstGeom prst="bentConnector3">
            <a:avLst>
              <a:gd name="adj1" fmla="val -345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67729-F8CC-4700-5E1A-E55C06293D1D}"/>
              </a:ext>
            </a:extLst>
          </p:cNvPr>
          <p:cNvSpPr/>
          <p:nvPr/>
        </p:nvSpPr>
        <p:spPr>
          <a:xfrm>
            <a:off x="7665044" y="3108839"/>
            <a:ext cx="938349" cy="654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Invented Predicates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2A88C-BEF4-B843-12EC-15FEB85B2E99}"/>
              </a:ext>
            </a:extLst>
          </p:cNvPr>
          <p:cNvCxnSpPr>
            <a:cxnSpLocks/>
          </p:cNvCxnSpPr>
          <p:nvPr/>
        </p:nvCxnSpPr>
        <p:spPr>
          <a:xfrm>
            <a:off x="8834010" y="3366909"/>
            <a:ext cx="62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F94087-F6F8-B816-B49D-7C2252D19C21}"/>
              </a:ext>
            </a:extLst>
          </p:cNvPr>
          <p:cNvSpPr txBox="1"/>
          <p:nvPr/>
        </p:nvSpPr>
        <p:spPr>
          <a:xfrm>
            <a:off x="693950" y="3578697"/>
            <a:ext cx="77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Update Language</a:t>
            </a:r>
          </a:p>
        </p:txBody>
      </p:sp>
      <p:cxnSp>
        <p:nvCxnSpPr>
          <p:cNvPr id="26" name="Connector: Elbow 36">
            <a:extLst>
              <a:ext uri="{FF2B5EF4-FFF2-40B4-BE49-F238E27FC236}">
                <a16:creationId xmlns:a16="http://schemas.microsoft.com/office/drawing/2014/main" id="{32DC086B-5B77-98DC-2239-62CB90890682}"/>
              </a:ext>
            </a:extLst>
          </p:cNvPr>
          <p:cNvCxnSpPr>
            <a:cxnSpLocks/>
          </p:cNvCxnSpPr>
          <p:nvPr/>
        </p:nvCxnSpPr>
        <p:spPr>
          <a:xfrm rot="10800000">
            <a:off x="8861829" y="3517435"/>
            <a:ext cx="56529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FB5295-5DC7-F2A0-9BB1-3A7515742613}"/>
              </a:ext>
            </a:extLst>
          </p:cNvPr>
          <p:cNvSpPr txBox="1"/>
          <p:nvPr/>
        </p:nvSpPr>
        <p:spPr>
          <a:xfrm>
            <a:off x="8771617" y="362441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Eval. Score</a:t>
            </a:r>
          </a:p>
        </p:txBody>
      </p:sp>
      <p:cxnSp>
        <p:nvCxnSpPr>
          <p:cNvPr id="51" name="Connector: Elbow 36">
            <a:extLst>
              <a:ext uri="{FF2B5EF4-FFF2-40B4-BE49-F238E27FC236}">
                <a16:creationId xmlns:a16="http://schemas.microsoft.com/office/drawing/2014/main" id="{0C74E3CB-B73B-9F25-8229-61D250401226}"/>
              </a:ext>
            </a:extLst>
          </p:cNvPr>
          <p:cNvCxnSpPr>
            <a:cxnSpLocks/>
            <a:stCxn id="14" idx="2"/>
            <a:endCxn id="78" idx="2"/>
          </p:cNvCxnSpPr>
          <p:nvPr/>
        </p:nvCxnSpPr>
        <p:spPr>
          <a:xfrm rot="5400000" flipH="1">
            <a:off x="4212177" y="-159108"/>
            <a:ext cx="355107" cy="7488976"/>
          </a:xfrm>
          <a:prstGeom prst="bentConnector3">
            <a:avLst>
              <a:gd name="adj1" fmla="val -643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CB6719-258A-37E9-7F86-68149F397D92}"/>
              </a:ext>
            </a:extLst>
          </p:cNvPr>
          <p:cNvSpPr txBox="1"/>
          <p:nvPr/>
        </p:nvSpPr>
        <p:spPr>
          <a:xfrm>
            <a:off x="7587355" y="409550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General positive  Clauses </a:t>
            </a:r>
          </a:p>
          <a:p>
            <a:r>
              <a:rPr lang="en-US" sz="1000" dirty="0"/>
              <a:t>with its predicates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47D960-7A20-562B-CBC6-E935442E3D2C}"/>
              </a:ext>
            </a:extLst>
          </p:cNvPr>
          <p:cNvSpPr/>
          <p:nvPr/>
        </p:nvSpPr>
        <p:spPr>
          <a:xfrm>
            <a:off x="219611" y="2501929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C779CA-FE66-F812-6D49-203F094516E7}"/>
              </a:ext>
            </a:extLst>
          </p:cNvPr>
          <p:cNvSpPr/>
          <p:nvPr/>
        </p:nvSpPr>
        <p:spPr>
          <a:xfrm>
            <a:off x="219611" y="2998326"/>
            <a:ext cx="851263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Languages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24FACE-FCBC-FE43-193B-96CAE90095B8}"/>
              </a:ext>
            </a:extLst>
          </p:cNvPr>
          <p:cNvCxnSpPr>
            <a:cxnSpLocks/>
          </p:cNvCxnSpPr>
          <p:nvPr/>
        </p:nvCxnSpPr>
        <p:spPr>
          <a:xfrm>
            <a:off x="1233288" y="2972566"/>
            <a:ext cx="23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BE776D9-9FCE-CC94-6A4F-ABAACBCB95F2}"/>
              </a:ext>
            </a:extLst>
          </p:cNvPr>
          <p:cNvSpPr/>
          <p:nvPr/>
        </p:nvSpPr>
        <p:spPr>
          <a:xfrm>
            <a:off x="1507695" y="2754590"/>
            <a:ext cx="851262" cy="409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25D36-1A87-0BAC-412E-648881F450C8}"/>
              </a:ext>
            </a:extLst>
          </p:cNvPr>
          <p:cNvCxnSpPr>
            <a:cxnSpLocks/>
          </p:cNvCxnSpPr>
          <p:nvPr/>
        </p:nvCxnSpPr>
        <p:spPr>
          <a:xfrm>
            <a:off x="3519500" y="3007423"/>
            <a:ext cx="22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687773-91FE-8C9A-F51D-8B66344E1573}"/>
              </a:ext>
            </a:extLst>
          </p:cNvPr>
          <p:cNvSpPr/>
          <p:nvPr/>
        </p:nvSpPr>
        <p:spPr>
          <a:xfrm>
            <a:off x="3814152" y="2736015"/>
            <a:ext cx="549674" cy="5519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NSFR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39487-3035-C1A9-81F6-39AE5FF2E9DD}"/>
              </a:ext>
            </a:extLst>
          </p:cNvPr>
          <p:cNvSpPr/>
          <p:nvPr/>
        </p:nvSpPr>
        <p:spPr>
          <a:xfrm>
            <a:off x="4664963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Clause Points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6268E-E57D-7422-B9B0-8D668DF9E91A}"/>
              </a:ext>
            </a:extLst>
          </p:cNvPr>
          <p:cNvSpPr/>
          <p:nvPr/>
        </p:nvSpPr>
        <p:spPr>
          <a:xfrm>
            <a:off x="5556250" y="2745796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Positive Accuracy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3554FE-DDE5-1497-8BB1-B44083D295CA}"/>
              </a:ext>
            </a:extLst>
          </p:cNvPr>
          <p:cNvCxnSpPr>
            <a:cxnSpLocks/>
          </p:cNvCxnSpPr>
          <p:nvPr/>
        </p:nvCxnSpPr>
        <p:spPr>
          <a:xfrm flipV="1">
            <a:off x="5367307" y="3008635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B42FE1-40A3-D190-61C5-1A684DC77F77}"/>
              </a:ext>
            </a:extLst>
          </p:cNvPr>
          <p:cNvSpPr/>
          <p:nvPr/>
        </p:nvSpPr>
        <p:spPr>
          <a:xfrm>
            <a:off x="6372136" y="2731445"/>
            <a:ext cx="752838" cy="5519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Selected Clauses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D6D4A-E084-F535-94F7-B47C88065D11}"/>
              </a:ext>
            </a:extLst>
          </p:cNvPr>
          <p:cNvCxnSpPr>
            <a:cxnSpLocks/>
          </p:cNvCxnSpPr>
          <p:nvPr/>
        </p:nvCxnSpPr>
        <p:spPr>
          <a:xfrm flipV="1">
            <a:off x="6193101" y="3021671"/>
            <a:ext cx="192045" cy="1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6C66A8-B84B-547C-E980-B3F88882B155}"/>
              </a:ext>
            </a:extLst>
          </p:cNvPr>
          <p:cNvCxnSpPr>
            <a:cxnSpLocks/>
          </p:cNvCxnSpPr>
          <p:nvPr/>
        </p:nvCxnSpPr>
        <p:spPr>
          <a:xfrm>
            <a:off x="7222305" y="3021095"/>
            <a:ext cx="425639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524FB-F6C7-BA5F-B956-82EC52F7B59F}"/>
              </a:ext>
            </a:extLst>
          </p:cNvPr>
          <p:cNvCxnSpPr>
            <a:cxnSpLocks/>
          </p:cNvCxnSpPr>
          <p:nvPr/>
        </p:nvCxnSpPr>
        <p:spPr>
          <a:xfrm>
            <a:off x="7405428" y="730468"/>
            <a:ext cx="8922" cy="54108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E2C286-B275-4375-149A-CA1AE8152674}"/>
              </a:ext>
            </a:extLst>
          </p:cNvPr>
          <p:cNvSpPr txBox="1"/>
          <p:nvPr/>
        </p:nvSpPr>
        <p:spPr>
          <a:xfrm>
            <a:off x="5673333" y="5201087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Beam Search Clauses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CD0DB-ED4E-1848-8009-F3B00AA6E0BF}"/>
              </a:ext>
            </a:extLst>
          </p:cNvPr>
          <p:cNvSpPr txBox="1"/>
          <p:nvPr/>
        </p:nvSpPr>
        <p:spPr>
          <a:xfrm>
            <a:off x="7744263" y="5227642"/>
            <a:ext cx="1397606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Invented Clauses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211ED-9949-638E-27D4-74CD54DE21A9}"/>
              </a:ext>
            </a:extLst>
          </p:cNvPr>
          <p:cNvSpPr/>
          <p:nvPr/>
        </p:nvSpPr>
        <p:spPr>
          <a:xfrm>
            <a:off x="205939" y="5670798"/>
            <a:ext cx="2054698" cy="456859"/>
          </a:xfrm>
          <a:prstGeom prst="rect">
            <a:avLst/>
          </a:prstGeom>
          <a:solidFill>
            <a:schemeClr val="tx1">
              <a:alpha val="792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Generation Loop</a:t>
            </a:r>
          </a:p>
        </p:txBody>
      </p:sp>
    </p:spTree>
    <p:extLst>
      <p:ext uri="{BB962C8B-B14F-4D97-AF65-F5344CB8AC3E}">
        <p14:creationId xmlns:p14="http://schemas.microsoft.com/office/powerpoint/2010/main" val="610755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B4A-4773-DA5F-C953-EF563DA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18" y="224506"/>
            <a:ext cx="2105297" cy="682442"/>
          </a:xfrm>
        </p:spPr>
        <p:txBody>
          <a:bodyPr>
            <a:normAutofit fontScale="90000"/>
          </a:bodyPr>
          <a:lstStyle/>
          <a:p>
            <a:r>
              <a:rPr lang="en-US" dirty="0"/>
              <a:t>NSFR+PI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AA5A1-BDB3-913D-D15E-E82088C00166}"/>
              </a:ext>
            </a:extLst>
          </p:cNvPr>
          <p:cNvSpPr/>
          <p:nvPr/>
        </p:nvSpPr>
        <p:spPr>
          <a:xfrm>
            <a:off x="12319319" y="4351699"/>
            <a:ext cx="1624149" cy="10319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394AA-D355-AD8D-4719-C6100E0754A9}"/>
              </a:ext>
            </a:extLst>
          </p:cNvPr>
          <p:cNvCxnSpPr>
            <a:cxnSpLocks/>
          </p:cNvCxnSpPr>
          <p:nvPr/>
        </p:nvCxnSpPr>
        <p:spPr>
          <a:xfrm>
            <a:off x="12619767" y="4122096"/>
            <a:ext cx="1100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D134AB-EF9F-F6B1-CCB5-A3453082CD07}"/>
              </a:ext>
            </a:extLst>
          </p:cNvPr>
          <p:cNvCxnSpPr>
            <a:cxnSpLocks/>
          </p:cNvCxnSpPr>
          <p:nvPr/>
        </p:nvCxnSpPr>
        <p:spPr>
          <a:xfrm>
            <a:off x="13314412" y="4000810"/>
            <a:ext cx="355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71811F-B1FB-7842-F29B-05D317FD872C}"/>
              </a:ext>
            </a:extLst>
          </p:cNvPr>
          <p:cNvGrpSpPr/>
          <p:nvPr/>
        </p:nvGrpSpPr>
        <p:grpSpPr>
          <a:xfrm>
            <a:off x="87151" y="3761123"/>
            <a:ext cx="12025432" cy="1292181"/>
            <a:chOff x="87151" y="3761123"/>
            <a:chExt cx="12025432" cy="12921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4748-1167-27C8-7327-6FCB62D15FDC}"/>
                </a:ext>
              </a:extLst>
            </p:cNvPr>
            <p:cNvSpPr/>
            <p:nvPr/>
          </p:nvSpPr>
          <p:spPr>
            <a:xfrm>
              <a:off x="4654787" y="3821217"/>
              <a:ext cx="582543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0D298-1649-CA07-DBDF-1375754EAD7D}"/>
                </a:ext>
              </a:extLst>
            </p:cNvPr>
            <p:cNvSpPr/>
            <p:nvPr/>
          </p:nvSpPr>
          <p:spPr>
            <a:xfrm>
              <a:off x="577839" y="3912636"/>
              <a:ext cx="851263" cy="836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58B9A7-D0FB-6CB0-05DF-D085D8792F26}"/>
                </a:ext>
              </a:extLst>
            </p:cNvPr>
            <p:cNvSpPr/>
            <p:nvPr/>
          </p:nvSpPr>
          <p:spPr>
            <a:xfrm>
              <a:off x="1983871" y="4506774"/>
              <a:ext cx="970065" cy="4381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Conflict Clauses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E98BE-C8B2-8F52-4441-B8F96B6E3DF1}"/>
                </a:ext>
              </a:extLst>
            </p:cNvPr>
            <p:cNvSpPr/>
            <p:nvPr/>
          </p:nvSpPr>
          <p:spPr>
            <a:xfrm>
              <a:off x="10771007" y="3761123"/>
              <a:ext cx="809818" cy="6091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34AD9D-5285-2406-21F3-5B393E54A75C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" y="4383137"/>
              <a:ext cx="354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737739-E94D-DBA4-F73D-9BB56D15F4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5794" y="4120903"/>
              <a:ext cx="436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C227AB1-80DE-FE42-28D3-6E4A688AB250}"/>
                </a:ext>
              </a:extLst>
            </p:cNvPr>
            <p:cNvCxnSpPr>
              <a:cxnSpLocks/>
            </p:cNvCxnSpPr>
            <p:nvPr/>
          </p:nvCxnSpPr>
          <p:spPr>
            <a:xfrm>
              <a:off x="1522300" y="4384580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45B29E-4442-9F0B-61BE-E842DA5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9095" y="4053816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FD41C096-9332-6330-9F8B-932AEFF4B807}"/>
                </a:ext>
              </a:extLst>
            </p:cNvPr>
            <p:cNvSpPr/>
            <p:nvPr/>
          </p:nvSpPr>
          <p:spPr>
            <a:xfrm rot="10800000">
              <a:off x="10944527" y="4406935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64F7D-0472-D2EB-B9CD-D8883981BCF6}"/>
                </a:ext>
              </a:extLst>
            </p:cNvPr>
            <p:cNvSpPr txBox="1"/>
            <p:nvPr/>
          </p:nvSpPr>
          <p:spPr>
            <a:xfrm>
              <a:off x="11245868" y="480708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E48C65-A151-AE94-5FC5-AC2776143118}"/>
                </a:ext>
              </a:extLst>
            </p:cNvPr>
            <p:cNvCxnSpPr>
              <a:cxnSpLocks/>
              <a:stCxn id="40" idx="0"/>
              <a:endCxn id="42" idx="0"/>
            </p:cNvCxnSpPr>
            <p:nvPr/>
          </p:nvCxnSpPr>
          <p:spPr>
            <a:xfrm rot="5400000" flipH="1" flipV="1">
              <a:off x="6013937" y="-1249342"/>
              <a:ext cx="151513" cy="10172445"/>
            </a:xfrm>
            <a:prstGeom prst="bentConnector3">
              <a:avLst>
                <a:gd name="adj1" fmla="val 2508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9405F7-E6C0-FD8C-908E-BB17F8DA1224}"/>
                </a:ext>
              </a:extLst>
            </p:cNvPr>
            <p:cNvSpPr/>
            <p:nvPr/>
          </p:nvSpPr>
          <p:spPr>
            <a:xfrm>
              <a:off x="9404969" y="3834117"/>
              <a:ext cx="921299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PI invented Clauses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58EDA2-06B2-FFA7-BD77-D00908608B10}"/>
                </a:ext>
              </a:extLst>
            </p:cNvPr>
            <p:cNvSpPr/>
            <p:nvPr/>
          </p:nvSpPr>
          <p:spPr>
            <a:xfrm>
              <a:off x="5776597" y="3795325"/>
              <a:ext cx="749995" cy="421298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score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EBEA8D-BC49-7AD5-9512-34A4D06B32D0}"/>
                </a:ext>
              </a:extLst>
            </p:cNvPr>
            <p:cNvSpPr/>
            <p:nvPr/>
          </p:nvSpPr>
          <p:spPr>
            <a:xfrm>
              <a:off x="1997756" y="4000076"/>
              <a:ext cx="956180" cy="43816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Non-conflict clauses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86C11-611B-7F92-3EAA-58DA0A8A91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1702" y="4242845"/>
              <a:ext cx="3103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61DA760F-5D2F-A69A-781C-BA2EF49F3912}"/>
                </a:ext>
              </a:extLst>
            </p:cNvPr>
            <p:cNvCxnSpPr>
              <a:cxnSpLocks/>
            </p:cNvCxnSpPr>
            <p:nvPr/>
          </p:nvCxnSpPr>
          <p:spPr>
            <a:xfrm>
              <a:off x="2954822" y="4744299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8C927A-6FAC-E52C-BD02-34B5CFB6F488}"/>
                </a:ext>
              </a:extLst>
            </p:cNvPr>
            <p:cNvGrpSpPr/>
            <p:nvPr/>
          </p:nvGrpSpPr>
          <p:grpSpPr>
            <a:xfrm>
              <a:off x="3057486" y="4654830"/>
              <a:ext cx="206828" cy="189560"/>
              <a:chOff x="5577296" y="6005788"/>
              <a:chExt cx="206828" cy="18956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7D6A4F-12CE-CE19-A5C7-BB52DFAB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4A44E7-B7E0-07E3-4A9A-29A3CA278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B7B0F44-3FE0-ECF9-82BF-33D593C78CA7}"/>
                </a:ext>
              </a:extLst>
            </p:cNvPr>
            <p:cNvSpPr/>
            <p:nvPr/>
          </p:nvSpPr>
          <p:spPr>
            <a:xfrm>
              <a:off x="3421225" y="3791740"/>
              <a:ext cx="749995" cy="40922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Images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CB87BB-0BD2-6A9F-2888-34A7DCEDFCCA}"/>
                </a:ext>
              </a:extLst>
            </p:cNvPr>
            <p:cNvSpPr/>
            <p:nvPr/>
          </p:nvSpPr>
          <p:spPr>
            <a:xfrm>
              <a:off x="3412625" y="4242845"/>
              <a:ext cx="758596" cy="405183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Images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B5986-655F-43BF-2884-B7EF459591D5}"/>
                </a:ext>
              </a:extLst>
            </p:cNvPr>
            <p:cNvSpPr/>
            <p:nvPr/>
          </p:nvSpPr>
          <p:spPr>
            <a:xfrm>
              <a:off x="4648616" y="4370256"/>
              <a:ext cx="624489" cy="30617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4C0E57-0BA0-95AA-188F-79022019401C}"/>
                </a:ext>
              </a:extLst>
            </p:cNvPr>
            <p:cNvCxnSpPr>
              <a:cxnSpLocks/>
            </p:cNvCxnSpPr>
            <p:nvPr/>
          </p:nvCxnSpPr>
          <p:spPr>
            <a:xfrm>
              <a:off x="4311656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736B66E-291D-405E-8438-860032FDC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517" y="4486687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EFB75C-F109-779D-7F0D-F74775065771}"/>
                </a:ext>
              </a:extLst>
            </p:cNvPr>
            <p:cNvSpPr/>
            <p:nvPr/>
          </p:nvSpPr>
          <p:spPr>
            <a:xfrm>
              <a:off x="5772169" y="4306601"/>
              <a:ext cx="758596" cy="43768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score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5593147-4664-D867-6713-ECA43EE2C38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613" y="45233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BBA6044-1562-D804-35AF-E64B84526B2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252" y="4000076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D768203-B88C-DF77-704B-2917A606792A}"/>
                </a:ext>
              </a:extLst>
            </p:cNvPr>
            <p:cNvSpPr/>
            <p:nvPr/>
          </p:nvSpPr>
          <p:spPr>
            <a:xfrm>
              <a:off x="7083810" y="4056305"/>
              <a:ext cx="809818" cy="38193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Sign Eval.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9A9741-2B50-1128-3AFC-82CBF080AE36}"/>
                </a:ext>
              </a:extLst>
            </p:cNvPr>
            <p:cNvCxnSpPr>
              <a:cxnSpLocks/>
            </p:cNvCxnSpPr>
            <p:nvPr/>
          </p:nvCxnSpPr>
          <p:spPr>
            <a:xfrm>
              <a:off x="6628787" y="4254679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33FD76-36C7-6F8A-455E-42A726C800C2}"/>
                </a:ext>
              </a:extLst>
            </p:cNvPr>
            <p:cNvSpPr/>
            <p:nvPr/>
          </p:nvSpPr>
          <p:spPr>
            <a:xfrm>
              <a:off x="8169550" y="3785308"/>
              <a:ext cx="749995" cy="42129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Positive Clauses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FFBA04C-73E5-A664-57A2-C089F084124D}"/>
                </a:ext>
              </a:extLst>
            </p:cNvPr>
            <p:cNvSpPr/>
            <p:nvPr/>
          </p:nvSpPr>
          <p:spPr>
            <a:xfrm>
              <a:off x="8170283" y="4259426"/>
              <a:ext cx="758596" cy="437686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Negative Clauses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4E61477-1EB6-2E9D-62F2-63E975DC3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90552" y="4050291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Curved 101">
              <a:extLst>
                <a:ext uri="{FF2B5EF4-FFF2-40B4-BE49-F238E27FC236}">
                  <a16:creationId xmlns:a16="http://schemas.microsoft.com/office/drawing/2014/main" id="{D086FE21-04EF-6A98-072C-68DE086102ED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56" y="4532791"/>
              <a:ext cx="464139" cy="51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63725AA-9A8E-7B3E-8448-18EE7F25C588}"/>
                </a:ext>
              </a:extLst>
            </p:cNvPr>
            <p:cNvGrpSpPr/>
            <p:nvPr/>
          </p:nvGrpSpPr>
          <p:grpSpPr>
            <a:xfrm>
              <a:off x="9055320" y="4443322"/>
              <a:ext cx="206828" cy="189560"/>
              <a:chOff x="5577296" y="6005788"/>
              <a:chExt cx="206828" cy="18956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2343A2-239A-F327-3F3A-8A9C6874C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346" y="6005788"/>
                <a:ext cx="168728" cy="18956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9A12975-3693-C4CD-3EAD-A2CEF071E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7296" y="6027297"/>
                <a:ext cx="206828" cy="1465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BACF413-3515-254E-766E-4B094E09CE9A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89" y="4242845"/>
              <a:ext cx="231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2F838CE-4F5B-B61D-B44D-8D23703F2498}"/>
              </a:ext>
            </a:extLst>
          </p:cNvPr>
          <p:cNvSpPr txBox="1"/>
          <p:nvPr/>
        </p:nvSpPr>
        <p:spPr>
          <a:xfrm>
            <a:off x="550100" y="5550942"/>
            <a:ext cx="1131752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Conflict Clauses:  e.g.  p(A,B) :- at_area_0(A, B), at_area_7(A,B) is a conflict clause, cause the atoms in the clause body </a:t>
            </a:r>
            <a:r>
              <a:rPr lang="en-US" altLang="zh-CN" sz="1000" dirty="0"/>
              <a:t>contradict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Clause Sign: A clause can be given a positive sign </a:t>
            </a:r>
            <a:r>
              <a:rPr lang="zh-CN" altLang="en-US" sz="1000" dirty="0"/>
              <a:t>‘</a:t>
            </a:r>
            <a:r>
              <a:rPr lang="en-US" altLang="zh-CN" sz="1000" dirty="0"/>
              <a:t>+</a:t>
            </a:r>
            <a:r>
              <a:rPr lang="zh-CN" altLang="en-US" sz="1000" dirty="0"/>
              <a:t>’ </a:t>
            </a:r>
            <a:r>
              <a:rPr lang="en-US" altLang="zh-CN" sz="1000" dirty="0"/>
              <a:t>or a negative sign ‘-’. A clause labeled with a positive sign can be further consider for PI module, a clause labeled with a negative sign is discarded for PI module.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56897-4200-F86B-229C-63348C0FBDC1}"/>
              </a:ext>
            </a:extLst>
          </p:cNvPr>
          <p:cNvGrpSpPr/>
          <p:nvPr/>
        </p:nvGrpSpPr>
        <p:grpSpPr>
          <a:xfrm>
            <a:off x="2517388" y="654077"/>
            <a:ext cx="8222797" cy="2415017"/>
            <a:chOff x="1330348" y="2321366"/>
            <a:chExt cx="8222797" cy="24150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DB0D06-205E-5C2E-93A1-18E7E410CDD6}"/>
                </a:ext>
              </a:extLst>
            </p:cNvPr>
            <p:cNvSpPr/>
            <p:nvPr/>
          </p:nvSpPr>
          <p:spPr>
            <a:xfrm>
              <a:off x="4488808" y="2460006"/>
              <a:ext cx="851263" cy="13589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Beam searched Clauses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B0D80-6CDF-170C-A92B-D945BC83CC80}"/>
                </a:ext>
              </a:extLst>
            </p:cNvPr>
            <p:cNvSpPr/>
            <p:nvPr/>
          </p:nvSpPr>
          <p:spPr>
            <a:xfrm>
              <a:off x="6017064" y="2321366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Clauses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EEA5B0-81B8-53DA-9841-0DF984BDC53C}"/>
                </a:ext>
              </a:extLst>
            </p:cNvPr>
            <p:cNvSpPr/>
            <p:nvPr/>
          </p:nvSpPr>
          <p:spPr>
            <a:xfrm>
              <a:off x="7953199" y="2472341"/>
              <a:ext cx="851263" cy="141666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NSFR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ED9127-CB88-E983-48A8-4248C2647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046" y="289761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45DDFB-0F55-365F-6500-C36D9FC66D86}"/>
                </a:ext>
              </a:extLst>
            </p:cNvPr>
            <p:cNvCxnSpPr>
              <a:cxnSpLocks/>
            </p:cNvCxnSpPr>
            <p:nvPr/>
          </p:nvCxnSpPr>
          <p:spPr>
            <a:xfrm>
              <a:off x="8804462" y="3190613"/>
              <a:ext cx="74868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85A05F-17AF-7DCC-53DC-96CABA0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5501349" y="2689392"/>
              <a:ext cx="355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C46907-49A2-A475-FD24-192C294091F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664" y="2640972"/>
              <a:ext cx="525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-Turn 31">
              <a:extLst>
                <a:ext uri="{FF2B5EF4-FFF2-40B4-BE49-F238E27FC236}">
                  <a16:creationId xmlns:a16="http://schemas.microsoft.com/office/drawing/2014/main" id="{DA1F70DA-B705-7790-1C2B-5326760B7749}"/>
                </a:ext>
              </a:extLst>
            </p:cNvPr>
            <p:cNvSpPr/>
            <p:nvPr/>
          </p:nvSpPr>
          <p:spPr>
            <a:xfrm rot="10800000">
              <a:off x="8160164" y="3970506"/>
              <a:ext cx="437334" cy="438161"/>
            </a:xfrm>
            <a:prstGeom prst="uturnArrow">
              <a:avLst>
                <a:gd name="adj1" fmla="val 0"/>
                <a:gd name="adj2" fmla="val 7759"/>
                <a:gd name="adj3" fmla="val 17241"/>
                <a:gd name="adj4" fmla="val 5427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17ED2-4816-5F53-E8DE-F88AC865F5E0}"/>
                </a:ext>
              </a:extLst>
            </p:cNvPr>
            <p:cNvSpPr txBox="1"/>
            <p:nvPr/>
          </p:nvSpPr>
          <p:spPr>
            <a:xfrm>
              <a:off x="8321123" y="4490162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train</a:t>
              </a:r>
            </a:p>
          </p:txBody>
        </p:sp>
        <p:cxnSp>
          <p:nvCxnSpPr>
            <p:cNvPr id="27" name="Connector: Elbow 36">
              <a:extLst>
                <a:ext uri="{FF2B5EF4-FFF2-40B4-BE49-F238E27FC236}">
                  <a16:creationId xmlns:a16="http://schemas.microsoft.com/office/drawing/2014/main" id="{C78729F2-1252-3DCF-1D73-6EE9BD1EA6ED}"/>
                </a:ext>
              </a:extLst>
            </p:cNvPr>
            <p:cNvCxnSpPr>
              <a:cxnSpLocks/>
              <a:stCxn id="17" idx="0"/>
              <a:endCxn id="20" idx="0"/>
            </p:cNvCxnSpPr>
            <p:nvPr/>
          </p:nvCxnSpPr>
          <p:spPr>
            <a:xfrm rot="16200000" flipH="1">
              <a:off x="6640467" y="733978"/>
              <a:ext cx="12335" cy="3464391"/>
            </a:xfrm>
            <a:prstGeom prst="bentConnector3">
              <a:avLst>
                <a:gd name="adj1" fmla="val -18532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E57082-E455-61B4-F578-FCE010E9DD7E}"/>
                </a:ext>
              </a:extLst>
            </p:cNvPr>
            <p:cNvSpPr/>
            <p:nvPr/>
          </p:nvSpPr>
          <p:spPr>
            <a:xfrm>
              <a:off x="6024851" y="3088901"/>
              <a:ext cx="938349" cy="65409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Invented Predicates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DDFE7E-D7E2-596F-E4BC-C8644B3407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817" y="3346971"/>
              <a:ext cx="620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02FBF7-0EBE-13B3-BC41-40EF9660E9B6}"/>
                </a:ext>
              </a:extLst>
            </p:cNvPr>
            <p:cNvSpPr txBox="1"/>
            <p:nvPr/>
          </p:nvSpPr>
          <p:spPr>
            <a:xfrm>
              <a:off x="1804687" y="3527532"/>
              <a:ext cx="770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Update Language</a:t>
              </a:r>
            </a:p>
          </p:txBody>
        </p:sp>
        <p:cxnSp>
          <p:nvCxnSpPr>
            <p:cNvPr id="31" name="Connector: Elbow 36">
              <a:extLst>
                <a:ext uri="{FF2B5EF4-FFF2-40B4-BE49-F238E27FC236}">
                  <a16:creationId xmlns:a16="http://schemas.microsoft.com/office/drawing/2014/main" id="{D1988071-0BF7-0343-131C-A485BF63EC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1636" y="3497497"/>
              <a:ext cx="56529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0F356-26EE-BA6C-7777-88C9DA73E31B}"/>
                </a:ext>
              </a:extLst>
            </p:cNvPr>
            <p:cNvSpPr txBox="1"/>
            <p:nvPr/>
          </p:nvSpPr>
          <p:spPr>
            <a:xfrm>
              <a:off x="7131424" y="3604476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Eval. Score</a:t>
              </a:r>
            </a:p>
          </p:txBody>
        </p:sp>
        <p:cxnSp>
          <p:nvCxnSpPr>
            <p:cNvPr id="35" name="Connector: Elbow 36">
              <a:extLst>
                <a:ext uri="{FF2B5EF4-FFF2-40B4-BE49-F238E27FC236}">
                  <a16:creationId xmlns:a16="http://schemas.microsoft.com/office/drawing/2014/main" id="{3530DAB3-CA48-13BE-81DA-F56FA0D971B8}"/>
                </a:ext>
              </a:extLst>
            </p:cNvPr>
            <p:cNvCxnSpPr>
              <a:cxnSpLocks/>
              <a:stCxn id="28" idx="2"/>
              <a:endCxn id="39" idx="2"/>
            </p:cNvCxnSpPr>
            <p:nvPr/>
          </p:nvCxnSpPr>
          <p:spPr>
            <a:xfrm rot="5400000" flipH="1">
              <a:off x="3931836" y="1180805"/>
              <a:ext cx="386334" cy="4738046"/>
            </a:xfrm>
            <a:prstGeom prst="bentConnector3">
              <a:avLst>
                <a:gd name="adj1" fmla="val -11486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E6F15-3A48-F159-D6D2-9B324F138B28}"/>
                </a:ext>
              </a:extLst>
            </p:cNvPr>
            <p:cNvSpPr txBox="1"/>
            <p:nvPr/>
          </p:nvSpPr>
          <p:spPr>
            <a:xfrm>
              <a:off x="5505317" y="4244775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Good Predicates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6CEC03-9D12-DC30-9218-FD7E00A7FA63}"/>
                </a:ext>
              </a:extLst>
            </p:cNvPr>
            <p:cNvSpPr/>
            <p:nvPr/>
          </p:nvSpPr>
          <p:spPr>
            <a:xfrm>
              <a:off x="1330348" y="2450764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74D94-00BA-E40E-A2E0-5CBBFE658D45}"/>
                </a:ext>
              </a:extLst>
            </p:cNvPr>
            <p:cNvSpPr/>
            <p:nvPr/>
          </p:nvSpPr>
          <p:spPr>
            <a:xfrm>
              <a:off x="1330348" y="2947161"/>
              <a:ext cx="851263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61F1BA-B6CD-67CF-94BB-5EE98BEB5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025" y="2908972"/>
              <a:ext cx="462916" cy="12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9DEBF6-C450-8DAB-FC38-FA3E45724226}"/>
                </a:ext>
              </a:extLst>
            </p:cNvPr>
            <p:cNvSpPr/>
            <p:nvPr/>
          </p:nvSpPr>
          <p:spPr>
            <a:xfrm>
              <a:off x="2926011" y="2689392"/>
              <a:ext cx="851262" cy="4095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 Generator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0F15E82-2A5B-336B-8548-17BEB8D20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58163" y="3373193"/>
              <a:ext cx="3988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7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E78073-8163-8DE5-9252-187268C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2194560"/>
            <a:ext cx="4708584" cy="1980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7740C-8139-C590-8410-3658AD4C6DC5}"/>
              </a:ext>
            </a:extLst>
          </p:cNvPr>
          <p:cNvSpPr txBox="1"/>
          <p:nvPr/>
        </p:nvSpPr>
        <p:spPr>
          <a:xfrm>
            <a:off x="456904" y="84541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 Clauses with positive 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1F901-FDAB-C181-32B6-31FB54912C2A}"/>
              </a:ext>
            </a:extLst>
          </p:cNvPr>
          <p:cNvSpPr txBox="1"/>
          <p:nvPr/>
        </p:nvSpPr>
        <p:spPr>
          <a:xfrm>
            <a:off x="6243750" y="2853876"/>
            <a:ext cx="507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cluster all the PI clauses with positive sign as a new concept and </a:t>
            </a:r>
            <a:r>
              <a:rPr lang="en-US" b="1" dirty="0"/>
              <a:t>invent</a:t>
            </a:r>
            <a:r>
              <a:rPr lang="en-US" dirty="0"/>
              <a:t> a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predicate</a:t>
            </a:r>
            <a:r>
              <a:rPr lang="en-US" dirty="0"/>
              <a:t> for it.</a:t>
            </a:r>
          </a:p>
        </p:txBody>
      </p:sp>
    </p:spTree>
    <p:extLst>
      <p:ext uri="{BB962C8B-B14F-4D97-AF65-F5344CB8AC3E}">
        <p14:creationId xmlns:p14="http://schemas.microsoft.com/office/powerpoint/2010/main" val="3265384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182110" y="4899876"/>
            <a:ext cx="5009889" cy="12234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prop_1) :- One(a, prop_1), One(b, prop_1)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([],prop_1)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), One(c, prop_1)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 b, prop_2) :- One(a, prop_2), One(b, prop_2)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 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prop_2)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a,b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prop_2), One(c, prop_2)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16B49A-2591-9E30-00C8-446E0630AFC8}"/>
              </a:ext>
            </a:extLst>
          </p:cNvPr>
          <p:cNvGrpSpPr/>
          <p:nvPr/>
        </p:nvGrpSpPr>
        <p:grpSpPr>
          <a:xfrm>
            <a:off x="1687135" y="1520520"/>
            <a:ext cx="3539558" cy="3110475"/>
            <a:chOff x="2493818" y="877394"/>
            <a:chExt cx="2680855" cy="21844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D1643D1-B46B-9F9C-C4D7-14916100964F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789FBC-09EF-DAFE-5B18-B370DA195831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ED2DA1-B7A8-8822-4253-CE34B1331FCC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17B182-0023-16A2-3766-71582DCEC0C9}"/>
                </a:ext>
              </a:extLst>
            </p:cNvPr>
            <p:cNvSpPr/>
            <p:nvPr/>
          </p:nvSpPr>
          <p:spPr>
            <a:xfrm>
              <a:off x="3299187" y="250134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89C614-B35E-33E9-254B-5BD9250BE40B}"/>
                </a:ext>
              </a:extLst>
            </p:cNvPr>
            <p:cNvSpPr txBox="1"/>
            <p:nvPr/>
          </p:nvSpPr>
          <p:spPr>
            <a:xfrm>
              <a:off x="3305112" y="260723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EB8B42-18D9-98B1-C16F-FB1224E6F8BA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CDEB5F-24B1-22D8-E91E-21358912D5E1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577E05-CB63-0681-467E-7B12CD06EBC7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B6819-1253-7348-E5E1-C2135769098C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AC02D0-DC7F-92CF-C57C-E9DD8E856F44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2C46FA-3F45-C47B-2AEF-98F8E88746CF}"/>
              </a:ext>
            </a:extLst>
          </p:cNvPr>
          <p:cNvGrpSpPr/>
          <p:nvPr/>
        </p:nvGrpSpPr>
        <p:grpSpPr>
          <a:xfrm>
            <a:off x="7182111" y="1559945"/>
            <a:ext cx="3539558" cy="3110475"/>
            <a:chOff x="2493818" y="877394"/>
            <a:chExt cx="2680855" cy="218446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F5A0948-0BB3-DB86-88F2-AD84268B570C}"/>
                </a:ext>
              </a:extLst>
            </p:cNvPr>
            <p:cNvSpPr/>
            <p:nvPr/>
          </p:nvSpPr>
          <p:spPr>
            <a:xfrm>
              <a:off x="3718507" y="199731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004C4FC-8336-A8AF-33C5-798661C22856}"/>
                </a:ext>
              </a:extLst>
            </p:cNvPr>
            <p:cNvSpPr/>
            <p:nvPr/>
          </p:nvSpPr>
          <p:spPr>
            <a:xfrm>
              <a:off x="4311182" y="1343773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A2B5F5A-6C8D-100C-7D0B-8F79A2EE36CB}"/>
                </a:ext>
              </a:extLst>
            </p:cNvPr>
            <p:cNvSpPr/>
            <p:nvPr/>
          </p:nvSpPr>
          <p:spPr>
            <a:xfrm>
              <a:off x="3974848" y="1681330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A5EC34-C0A7-804C-7370-71C89A6148B7}"/>
                </a:ext>
              </a:extLst>
            </p:cNvPr>
            <p:cNvSpPr/>
            <p:nvPr/>
          </p:nvSpPr>
          <p:spPr>
            <a:xfrm>
              <a:off x="3511932" y="2253699"/>
              <a:ext cx="113611" cy="1143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903F300-61A6-5892-2995-E77CDC5D7F1E}"/>
                </a:ext>
              </a:extLst>
            </p:cNvPr>
            <p:cNvSpPr txBox="1"/>
            <p:nvPr/>
          </p:nvSpPr>
          <p:spPr>
            <a:xfrm>
              <a:off x="3503746" y="2361629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0ADAA8-8746-A0C3-B4C0-2F324B5C55E3}"/>
                </a:ext>
              </a:extLst>
            </p:cNvPr>
            <p:cNvSpPr txBox="1"/>
            <p:nvPr/>
          </p:nvSpPr>
          <p:spPr>
            <a:xfrm>
              <a:off x="3790020" y="207542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9EDC39E-6C95-2EDF-405A-2FA0B761FD68}"/>
                </a:ext>
              </a:extLst>
            </p:cNvPr>
            <p:cNvSpPr txBox="1"/>
            <p:nvPr/>
          </p:nvSpPr>
          <p:spPr>
            <a:xfrm>
              <a:off x="4065565" y="1762998"/>
              <a:ext cx="263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FC4930A-C02C-D3DC-8A63-9C65FDA2B5A4}"/>
                </a:ext>
              </a:extLst>
            </p:cNvPr>
            <p:cNvSpPr txBox="1"/>
            <p:nvPr/>
          </p:nvSpPr>
          <p:spPr>
            <a:xfrm>
              <a:off x="4398835" y="1445798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49A9E78-B24A-A293-0407-CCC55D15DC3F}"/>
                </a:ext>
              </a:extLst>
            </p:cNvPr>
            <p:cNvSpPr/>
            <p:nvPr/>
          </p:nvSpPr>
          <p:spPr>
            <a:xfrm>
              <a:off x="2493818" y="877394"/>
              <a:ext cx="2680855" cy="2184461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A5906D-7A58-DB22-3307-E26677E1D500}"/>
              </a:ext>
            </a:extLst>
          </p:cNvPr>
          <p:cNvSpPr/>
          <p:nvPr/>
        </p:nvSpPr>
        <p:spPr>
          <a:xfrm>
            <a:off x="7450715" y="2104564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49D6DF-70D4-54C6-9F97-0D024D8D5710}"/>
              </a:ext>
            </a:extLst>
          </p:cNvPr>
          <p:cNvSpPr/>
          <p:nvPr/>
        </p:nvSpPr>
        <p:spPr>
          <a:xfrm>
            <a:off x="7567689" y="254459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A07C41-B322-503B-E07C-7F8A240A9210}"/>
              </a:ext>
            </a:extLst>
          </p:cNvPr>
          <p:cNvSpPr/>
          <p:nvPr/>
        </p:nvSpPr>
        <p:spPr>
          <a:xfrm>
            <a:off x="8031553" y="2234713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2D6C88-1DBF-BE6E-FD57-98A1303B65A5}"/>
              </a:ext>
            </a:extLst>
          </p:cNvPr>
          <p:cNvSpPr/>
          <p:nvPr/>
        </p:nvSpPr>
        <p:spPr>
          <a:xfrm>
            <a:off x="7689571" y="2946249"/>
            <a:ext cx="312234" cy="22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1917-CE4C-B4BD-717D-0F384A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FE7C-22D8-332A-BB05-0667835A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Cluster Invention (Cluster any 2, 3, 4,… areas)</a:t>
            </a:r>
          </a:p>
          <a:p>
            <a:pPr lvl="2"/>
            <a:r>
              <a:rPr lang="en-US" dirty="0"/>
              <a:t>Inv(A,B) :- p1(A,B)</a:t>
            </a:r>
          </a:p>
          <a:p>
            <a:pPr lvl="2"/>
            <a:r>
              <a:rPr lang="en-US" dirty="0"/>
              <a:t>Inv(A,B) :- p2(A,B)</a:t>
            </a:r>
          </a:p>
          <a:p>
            <a:pPr lvl="1"/>
            <a:r>
              <a:rPr lang="en-US" dirty="0"/>
              <a:t>Repeat Chain invention</a:t>
            </a:r>
          </a:p>
          <a:p>
            <a:pPr lvl="2"/>
            <a:r>
              <a:rPr lang="en-US" dirty="0"/>
              <a:t>Inv(A,B) :- p(A,C), p(C,B)</a:t>
            </a:r>
          </a:p>
          <a:p>
            <a:pPr lvl="1"/>
            <a:r>
              <a:rPr lang="en-US" dirty="0"/>
              <a:t>Combine Chain Invention</a:t>
            </a:r>
          </a:p>
          <a:p>
            <a:pPr lvl="2"/>
            <a:r>
              <a:rPr lang="en-US" dirty="0"/>
              <a:t>Inv(A,B):-p_1(A,C), p_2(C,B)</a:t>
            </a:r>
          </a:p>
          <a:p>
            <a:pPr lvl="1"/>
            <a:endParaRPr lang="en-US" dirty="0"/>
          </a:p>
          <a:p>
            <a:r>
              <a:rPr lang="en-US" dirty="0"/>
              <a:t>Some invented predicates only appear in the negative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2A9AE-7EEF-5585-DDDC-F68E71A17F60}"/>
              </a:ext>
            </a:extLst>
          </p:cNvPr>
          <p:cNvGrpSpPr/>
          <p:nvPr/>
        </p:nvGrpSpPr>
        <p:grpSpPr>
          <a:xfrm>
            <a:off x="8232705" y="1644016"/>
            <a:ext cx="2857993" cy="2817635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F8EF6A-B9FF-E293-8B25-1586A505FEF6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436863-DF32-D262-B689-BE0DC4AE4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B4B46-4211-ED55-9F3B-92D40E1A1BDD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14CBC-C7E2-DDE9-CB1D-A0B2E50D72BC}"/>
                </a:ext>
              </a:extLst>
            </p:cNvPr>
            <p:cNvSpPr txBox="1"/>
            <p:nvPr/>
          </p:nvSpPr>
          <p:spPr>
            <a:xfrm>
              <a:off x="4844712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E06CF-5B7F-BC80-8ECF-37C144C674E3}"/>
                </a:ext>
              </a:extLst>
            </p:cNvPr>
            <p:cNvSpPr txBox="1"/>
            <p:nvPr/>
          </p:nvSpPr>
          <p:spPr>
            <a:xfrm>
              <a:off x="5945157" y="2814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B075F-4B29-D826-DCCD-0C1CEE64F20A}"/>
                </a:ext>
              </a:extLst>
            </p:cNvPr>
            <p:cNvSpPr txBox="1"/>
            <p:nvPr/>
          </p:nvSpPr>
          <p:spPr>
            <a:xfrm>
              <a:off x="4824922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90504-BB54-7FAD-BF2B-511666A81E5C}"/>
                </a:ext>
              </a:extLst>
            </p:cNvPr>
            <p:cNvSpPr txBox="1"/>
            <p:nvPr/>
          </p:nvSpPr>
          <p:spPr>
            <a:xfrm>
              <a:off x="4016975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48350-FC44-3E2A-B8B4-5F091C94AF4B}"/>
                </a:ext>
              </a:extLst>
            </p:cNvPr>
            <p:cNvSpPr txBox="1"/>
            <p:nvPr/>
          </p:nvSpPr>
          <p:spPr>
            <a:xfrm>
              <a:off x="5947137" y="3747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C8914-819E-450E-DA63-4F1A28A5C670}"/>
                </a:ext>
              </a:extLst>
            </p:cNvPr>
            <p:cNvSpPr txBox="1"/>
            <p:nvPr/>
          </p:nvSpPr>
          <p:spPr>
            <a:xfrm>
              <a:off x="6820397" y="21250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0D2033-88DD-3A85-A7D1-398A9D566BA7}"/>
                </a:ext>
              </a:extLst>
            </p:cNvPr>
            <p:cNvSpPr txBox="1"/>
            <p:nvPr/>
          </p:nvSpPr>
          <p:spPr>
            <a:xfrm>
              <a:off x="3949680" y="4530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AFEC-964D-8190-CDCC-D0839EA5BDD8}"/>
                </a:ext>
              </a:extLst>
            </p:cNvPr>
            <p:cNvSpPr txBox="1"/>
            <p:nvPr/>
          </p:nvSpPr>
          <p:spPr>
            <a:xfrm>
              <a:off x="6971240" y="46135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C8338E9-75F6-4FF0-BAC6-088E209D1080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F671DC-8536-2849-4FBF-4A545B607646}"/>
                </a:ext>
              </a:extLst>
            </p:cNvPr>
            <p:cNvSpPr/>
            <p:nvPr/>
          </p:nvSpPr>
          <p:spPr>
            <a:xfrm>
              <a:off x="7162376" y="2795455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056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1C5-0691-11AB-8645-5F41F105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Invention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8FB1-F08E-B41E-1273-B097282B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bunch of new predicates</a:t>
            </a:r>
          </a:p>
          <a:p>
            <a:pPr lvl="1"/>
            <a:r>
              <a:rPr lang="en-US" dirty="0"/>
              <a:t>See if any works</a:t>
            </a:r>
          </a:p>
          <a:p>
            <a:pPr lvl="1"/>
            <a:endParaRPr lang="en-US" dirty="0"/>
          </a:p>
          <a:p>
            <a:r>
              <a:rPr lang="en-US" dirty="0"/>
              <a:t>If the new intent space is too large</a:t>
            </a:r>
          </a:p>
          <a:p>
            <a:pPr lvl="1"/>
            <a:r>
              <a:rPr lang="en-US" dirty="0"/>
              <a:t>A neural network is required for selection</a:t>
            </a:r>
          </a:p>
        </p:txBody>
      </p:sp>
    </p:spTree>
    <p:extLst>
      <p:ext uri="{BB962C8B-B14F-4D97-AF65-F5344CB8AC3E}">
        <p14:creationId xmlns:p14="http://schemas.microsoft.com/office/powerpoint/2010/main" val="1240942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2CAB-AA91-6683-AE13-947BE9C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735F-5E2D-255A-8663-B572E181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with_prop_1(X):-pred_2_args_id_0(X,Y),pred_1_args_id_0(Y).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with_prop_2(X,Y):-pred_3_args_id_0(X,Y,Z),pred_1_args_id_0(Z).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(X):-pred_1_args_id_0(X).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cluster_pred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(X,Y,Z):-pred_2_args_id_0(X,Y,Z).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commutative(X):-pred_2_args_id_0(X,Y),pred_2_args_id_0(Y,X).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commutative(Y):-pred_2_args_id_0(X,Y),pred_2_args_id_0(Y,X).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(X,Y):-pred_2_args_id_0(X,Z),pred_2_args_id_0(Y,Z).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prop_diff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(X,Y):-pred_2_args_id_0(X,Z),pred_2_args_id_0(Y,W),pred_2_args_id_1(Z,W).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pair(X,Y):-pred_2_args_id_0(X,Y),pred_2_args_id_1(Y,X).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chain_same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(X,Y):-pred_2_args_id_0(X,Z),pred_2_args_id_0(Z,Y).</a:t>
            </a:r>
            <a:b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400" dirty="0" err="1">
                <a:solidFill>
                  <a:srgbClr val="000000"/>
                </a:solidFill>
                <a:effectLst/>
                <a:latin typeface="JetBrains Mono"/>
              </a:rPr>
              <a:t>chain_diff</a:t>
            </a:r>
            <a:r>
              <a:rPr lang="en-GB" sz="1400" dirty="0">
                <a:solidFill>
                  <a:srgbClr val="000000"/>
                </a:solidFill>
                <a:effectLst/>
                <a:latin typeface="JetBrains Mono"/>
              </a:rPr>
              <a:t>(X,Y):-pred_2_args_id_0(X,Z),pred_2_args_id_1(Z,Y).</a:t>
            </a:r>
          </a:p>
        </p:txBody>
      </p:sp>
    </p:spTree>
    <p:extLst>
      <p:ext uri="{BB962C8B-B14F-4D97-AF65-F5344CB8AC3E}">
        <p14:creationId xmlns:p14="http://schemas.microsoft.com/office/powerpoint/2010/main" val="1263425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BCA-E0F9-8FB6-4227-2E1F1BE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New Predicate Invention:</a:t>
            </a:r>
            <a:br>
              <a:rPr lang="en-US" dirty="0"/>
            </a:br>
            <a:r>
              <a:rPr lang="en-US" dirty="0"/>
              <a:t>Predicate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E993-08C1-F93D-E299-CF2160F0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pred_3_args_id_1:3:object,object,object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pred_3_args_id_0:3:object,object,prop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pred_3_args_id_1:3:object,object,prop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pred_1_args_id_0:1:prop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pred_1_args_id_1:1:prop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pred_2_args_id_0:2:prop,prop</a:t>
            </a:r>
            <a:br>
              <a:rPr lang="en-GB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JetBrains Mono"/>
              </a:rPr>
              <a:t>pred_2_args_id_1:2:prop,prop</a:t>
            </a:r>
          </a:p>
        </p:txBody>
      </p:sp>
    </p:spTree>
    <p:extLst>
      <p:ext uri="{BB962C8B-B14F-4D97-AF65-F5344CB8AC3E}">
        <p14:creationId xmlns:p14="http://schemas.microsoft.com/office/powerpoint/2010/main" val="137120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2B1C0-ED6D-275B-9B9C-4E3F358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7" y="701575"/>
            <a:ext cx="8207298" cy="54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6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A3EC1-5C1A-84EC-D81C-801E2FB9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" y="41828"/>
            <a:ext cx="2199048" cy="478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9733-826D-1EB8-665B-C93DCA03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8" y="41828"/>
            <a:ext cx="2017173" cy="478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EF52A-023D-3E5D-1B89-8B97459A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1" y="41828"/>
            <a:ext cx="1894994" cy="491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6AA16-2275-8277-9BC2-1E5E4848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5" y="0"/>
            <a:ext cx="2010056" cy="5046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206CE-8A36-EC1E-8FF6-0946353E4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47" y="40852"/>
            <a:ext cx="2010056" cy="510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4FF48-CDA3-351E-1FFD-661C08EBE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13" y="15193"/>
            <a:ext cx="2004648" cy="5015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0826E-35C5-971C-5CB2-1E9F121011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7"/>
          <a:stretch/>
        </p:blipFill>
        <p:spPr>
          <a:xfrm>
            <a:off x="36827" y="4943723"/>
            <a:ext cx="2004648" cy="1791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DC4E4-2980-9E84-08BC-EA1A20E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5"/>
          <a:stretch/>
        </p:blipFill>
        <p:spPr>
          <a:xfrm>
            <a:off x="6380479" y="5332427"/>
            <a:ext cx="2139052" cy="1474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73312-A067-2391-0EBE-3DB28C319E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3" b="26393"/>
          <a:stretch/>
        </p:blipFill>
        <p:spPr>
          <a:xfrm>
            <a:off x="2099048" y="4870306"/>
            <a:ext cx="2010056" cy="1791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319E3-CB00-6C1A-6A12-F5FD0D408F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3"/>
          <a:stretch/>
        </p:blipFill>
        <p:spPr>
          <a:xfrm>
            <a:off x="4166677" y="5387196"/>
            <a:ext cx="2010056" cy="1348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52C03-825B-2428-6DFB-2E6689F874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9268642" y="5228003"/>
            <a:ext cx="2010056" cy="1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181E-40F6-6D25-4B83-5458313F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171E-5A30-DB92-2865-39D9FB9D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Neural-Symbolic Predicate Invention from Visual Scenes</a:t>
            </a:r>
          </a:p>
          <a:p>
            <a:r>
              <a:rPr lang="en-US" dirty="0"/>
              <a:t>Visual Scene Logical Programming through Predicate Invention</a:t>
            </a:r>
          </a:p>
        </p:txBody>
      </p:sp>
    </p:spTree>
    <p:extLst>
      <p:ext uri="{BB962C8B-B14F-4D97-AF65-F5344CB8AC3E}">
        <p14:creationId xmlns:p14="http://schemas.microsoft.com/office/powerpoint/2010/main" val="3284260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2173813" y="4204480"/>
            <a:ext cx="3652726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at_area_1(A,B), at_area_1(B,C)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at_area_1(C,D)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at_area_1(D,E)</a:t>
            </a: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en-US" sz="105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2286980" y="843516"/>
            <a:ext cx="3539558" cy="3245592"/>
            <a:chOff x="1270945" y="1289458"/>
            <a:chExt cx="3539558" cy="324559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270945" y="1289458"/>
              <a:ext cx="3539558" cy="3110475"/>
              <a:chOff x="3049075" y="87536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49075" y="875367"/>
                <a:ext cx="3539558" cy="3110475"/>
                <a:chOff x="2493818" y="877394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511932" y="2253699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299187" y="250134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305112" y="260723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3503746" y="236162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493818" y="877394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18580" y="4264832"/>
            <a:ext cx="365272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at_area_0(A,B), at_area_0(B,C)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Inv_1(A,C), at_area_0(C,D)</a:t>
            </a:r>
          </a:p>
          <a:p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Inv_1(A,E) :- Inv_1(A,D), at_area_0(D,E)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798494" y="885554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354004" y="377587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361827" y="3926658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43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368" y="501768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at_area_3(B,A), at_area_1(A,C) (Chain Invention)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4B1BD5-9DFF-C53F-832C-FCB295477547}"/>
              </a:ext>
            </a:extLst>
          </p:cNvPr>
          <p:cNvGrpSpPr/>
          <p:nvPr/>
        </p:nvGrpSpPr>
        <p:grpSpPr>
          <a:xfrm>
            <a:off x="850641" y="1660801"/>
            <a:ext cx="3539558" cy="3209062"/>
            <a:chOff x="1314033" y="1325988"/>
            <a:chExt cx="3539558" cy="320906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768C6B-F326-BFF1-18D8-6EE2F0104AE1}"/>
                </a:ext>
              </a:extLst>
            </p:cNvPr>
            <p:cNvGrpSpPr/>
            <p:nvPr/>
          </p:nvGrpSpPr>
          <p:grpSpPr>
            <a:xfrm>
              <a:off x="1314033" y="1325988"/>
              <a:ext cx="3539558" cy="3110475"/>
              <a:chOff x="3092163" y="911897"/>
              <a:chExt cx="3539558" cy="31104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960620-E9B5-3BEA-8CCA-28CCCF65C30E}"/>
                  </a:ext>
                </a:extLst>
              </p:cNvPr>
              <p:cNvGrpSpPr/>
              <p:nvPr/>
            </p:nvGrpSpPr>
            <p:grpSpPr>
              <a:xfrm>
                <a:off x="3269640" y="1055314"/>
                <a:ext cx="1585507" cy="1525945"/>
                <a:chOff x="554184" y="1160813"/>
                <a:chExt cx="3140517" cy="3119037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FC0730EF-B072-5935-92AE-E02C52459839}"/>
                    </a:ext>
                  </a:extLst>
                </p:cNvPr>
                <p:cNvCxnSpPr/>
                <p:nvPr/>
              </p:nvCxnSpPr>
              <p:spPr>
                <a:xfrm>
                  <a:off x="554184" y="2742785"/>
                  <a:ext cx="314051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779ED00-3867-002C-AAC2-A9B361FF2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4443" y="1160813"/>
                  <a:ext cx="0" cy="31190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48C1C5D-1E7A-F3AA-1B7C-CFF5DFF223E9}"/>
                    </a:ext>
                  </a:extLst>
                </p:cNvPr>
                <p:cNvSpPr/>
                <p:nvPr/>
              </p:nvSpPr>
              <p:spPr>
                <a:xfrm>
                  <a:off x="1292652" y="1973233"/>
                  <a:ext cx="1663581" cy="15840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A2D809-B0BA-B23E-BC22-8BB17E4EAD40}"/>
                    </a:ext>
                  </a:extLst>
                </p:cNvPr>
                <p:cNvSpPr txBox="1"/>
                <p:nvPr/>
              </p:nvSpPr>
              <p:spPr>
                <a:xfrm>
                  <a:off x="1567942" y="2204865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5ABD04-97AD-FB37-A305-E16AD7737FBF}"/>
                    </a:ext>
                  </a:extLst>
                </p:cNvPr>
                <p:cNvSpPr txBox="1"/>
                <p:nvPr/>
              </p:nvSpPr>
              <p:spPr>
                <a:xfrm>
                  <a:off x="2225560" y="224566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9AE8F3-5BDE-6348-51B9-3ABEF738A0A5}"/>
                    </a:ext>
                  </a:extLst>
                </p:cNvPr>
                <p:cNvSpPr txBox="1"/>
                <p:nvPr/>
              </p:nvSpPr>
              <p:spPr>
                <a:xfrm>
                  <a:off x="1567942" y="287498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A28D9D-5685-BE77-130E-7B7716F64757}"/>
                    </a:ext>
                  </a:extLst>
                </p:cNvPr>
                <p:cNvSpPr txBox="1"/>
                <p:nvPr/>
              </p:nvSpPr>
              <p:spPr>
                <a:xfrm>
                  <a:off x="1086495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E03FEB-BA7F-6E63-399C-BEAF0FA7C9BC}"/>
                    </a:ext>
                  </a:extLst>
                </p:cNvPr>
                <p:cNvSpPr txBox="1"/>
                <p:nvPr/>
              </p:nvSpPr>
              <p:spPr>
                <a:xfrm>
                  <a:off x="2263826" y="2914106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94EDA3-AAC0-261F-3063-BA528D578E59}"/>
                    </a:ext>
                  </a:extLst>
                </p:cNvPr>
                <p:cNvSpPr txBox="1"/>
                <p:nvPr/>
              </p:nvSpPr>
              <p:spPr>
                <a:xfrm>
                  <a:off x="3002220" y="1846263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5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6BA25B-EEC8-33A6-8408-67BAF7E317AB}"/>
                    </a:ext>
                  </a:extLst>
                </p:cNvPr>
                <p:cNvSpPr txBox="1"/>
                <p:nvPr/>
              </p:nvSpPr>
              <p:spPr>
                <a:xfrm>
                  <a:off x="1040507" y="3500091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6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0BCA98-274B-BE8B-7F93-ECDF09D3777A}"/>
                    </a:ext>
                  </a:extLst>
                </p:cNvPr>
                <p:cNvSpPr txBox="1"/>
                <p:nvPr/>
              </p:nvSpPr>
              <p:spPr>
                <a:xfrm>
                  <a:off x="3105299" y="3557248"/>
                  <a:ext cx="480086" cy="4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/>
                    <a:t>7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616B49A-2591-9E30-00C8-446E0630AFC8}"/>
                  </a:ext>
                </a:extLst>
              </p:cNvPr>
              <p:cNvGrpSpPr/>
              <p:nvPr/>
            </p:nvGrpSpPr>
            <p:grpSpPr>
              <a:xfrm>
                <a:off x="3092163" y="911897"/>
                <a:ext cx="3539558" cy="3110475"/>
                <a:chOff x="2526453" y="903049"/>
                <a:chExt cx="2680855" cy="21844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E6F72C-9C12-1A59-EB16-E97AD8437B4A}"/>
                    </a:ext>
                  </a:extLst>
                </p:cNvPr>
                <p:cNvSpPr/>
                <p:nvPr/>
              </p:nvSpPr>
              <p:spPr>
                <a:xfrm>
                  <a:off x="3718507" y="199731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1643D1-B46B-9F9C-C4D7-14916100964F}"/>
                    </a:ext>
                  </a:extLst>
                </p:cNvPr>
                <p:cNvSpPr/>
                <p:nvPr/>
              </p:nvSpPr>
              <p:spPr>
                <a:xfrm>
                  <a:off x="4311182" y="1343773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9789FBC-09EF-DAFE-5B18-B370DA195831}"/>
                    </a:ext>
                  </a:extLst>
                </p:cNvPr>
                <p:cNvSpPr/>
                <p:nvPr/>
              </p:nvSpPr>
              <p:spPr>
                <a:xfrm>
                  <a:off x="3974848" y="1681330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03ED2DA1-B7A8-8822-4253-CE34B1331FCC}"/>
                    </a:ext>
                  </a:extLst>
                </p:cNvPr>
                <p:cNvSpPr/>
                <p:nvPr/>
              </p:nvSpPr>
              <p:spPr>
                <a:xfrm>
                  <a:off x="3124188" y="2134424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917B182-0023-16A2-3766-71582DCEC0C9}"/>
                    </a:ext>
                  </a:extLst>
                </p:cNvPr>
                <p:cNvSpPr/>
                <p:nvPr/>
              </p:nvSpPr>
              <p:spPr>
                <a:xfrm>
                  <a:off x="3460534" y="2289236"/>
                  <a:ext cx="113611" cy="1143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9C614-B35E-33E9-254B-5BD9250BE40B}"/>
                    </a:ext>
                  </a:extLst>
                </p:cNvPr>
                <p:cNvSpPr txBox="1"/>
                <p:nvPr/>
              </p:nvSpPr>
              <p:spPr>
                <a:xfrm>
                  <a:off x="3516952" y="2393549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EB8B42-18D9-98B1-C16F-FB1224E6F8BA}"/>
                    </a:ext>
                  </a:extLst>
                </p:cNvPr>
                <p:cNvSpPr txBox="1"/>
                <p:nvPr/>
              </p:nvSpPr>
              <p:spPr>
                <a:xfrm>
                  <a:off x="2960588" y="2228964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DCDEB5F-24B1-22D8-E91E-21358912D5E1}"/>
                    </a:ext>
                  </a:extLst>
                </p:cNvPr>
                <p:cNvSpPr txBox="1"/>
                <p:nvPr/>
              </p:nvSpPr>
              <p:spPr>
                <a:xfrm>
                  <a:off x="3790020" y="2075426"/>
                  <a:ext cx="2584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577E05-CB63-0681-467E-7B12CD06EBC7}"/>
                    </a:ext>
                  </a:extLst>
                </p:cNvPr>
                <p:cNvSpPr txBox="1"/>
                <p:nvPr/>
              </p:nvSpPr>
              <p:spPr>
                <a:xfrm>
                  <a:off x="4065565" y="1762998"/>
                  <a:ext cx="263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3CB6819-1253-7348-E5E1-C2135769098C}"/>
                    </a:ext>
                  </a:extLst>
                </p:cNvPr>
                <p:cNvSpPr txBox="1"/>
                <p:nvPr/>
              </p:nvSpPr>
              <p:spPr>
                <a:xfrm>
                  <a:off x="4398835" y="1445798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E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AC02D0-DC7F-92CF-C57C-E9DD8E856F44}"/>
                    </a:ext>
                  </a:extLst>
                </p:cNvPr>
                <p:cNvSpPr/>
                <p:nvPr/>
              </p:nvSpPr>
              <p:spPr>
                <a:xfrm>
                  <a:off x="2526453" y="903049"/>
                  <a:ext cx="2680855" cy="218446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46484CEA-3E35-6D9C-1921-EA75737F3C4D}"/>
                </a:ext>
              </a:extLst>
            </p:cNvPr>
            <p:cNvSpPr/>
            <p:nvPr/>
          </p:nvSpPr>
          <p:spPr>
            <a:xfrm rot="13155728">
              <a:off x="2903297" y="3166788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91219F0D-6F7D-355B-8FB3-91D5EBDAD687}"/>
                </a:ext>
              </a:extLst>
            </p:cNvPr>
            <p:cNvSpPr/>
            <p:nvPr/>
          </p:nvSpPr>
          <p:spPr>
            <a:xfrm rot="13155728">
              <a:off x="3279075" y="2763025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2BB01AB4-57E0-6DC3-19E1-F0E5B4474B17}"/>
                </a:ext>
              </a:extLst>
            </p:cNvPr>
            <p:cNvSpPr/>
            <p:nvPr/>
          </p:nvSpPr>
          <p:spPr>
            <a:xfrm rot="13155728">
              <a:off x="3636815" y="2339750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56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681344" y="62591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Online?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614526" y="4903152"/>
            <a:ext cx="541465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Inv_2(A,D)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at_area_1(A,C), at_area_1(C,D)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Inv_3(B,C):- at_area_5(B,A), at_area_1(A,C) (Line Invention)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15458" y="1540336"/>
            <a:ext cx="3539558" cy="3172593"/>
            <a:chOff x="3092163" y="911897"/>
            <a:chExt cx="3539558" cy="31725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72593"/>
              <a:chOff x="2526453" y="903049"/>
              <a:chExt cx="2680855" cy="22280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73600" y="2743688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460534" y="2289236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516952" y="2393549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67540" y="2884914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5733129" y="4922155"/>
            <a:ext cx="5484768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at_area_6(A,B) (Direct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Inv_2(B,D)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at_area_0(B,C), at_area_0(C,D) (Repeat Invention)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Inv_2(B,E) :- Inv_2(B,D), at_area_0(D,E) (Repeat Invention)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Inv_3(A,C) :- at_area_6(A,B), at_area_0(B,C) (Chain Invention)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763349-97CE-1C4F-593A-00206A91523C}"/>
              </a:ext>
            </a:extLst>
          </p:cNvPr>
          <p:cNvGrpSpPr/>
          <p:nvPr/>
        </p:nvGrpSpPr>
        <p:grpSpPr>
          <a:xfrm>
            <a:off x="6591189" y="1579508"/>
            <a:ext cx="3539558" cy="3363455"/>
            <a:chOff x="5782459" y="1331496"/>
            <a:chExt cx="3539558" cy="33634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7702842" y="149137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7696129" y="310696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6917984" y="2395244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7298490" y="275125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8090924" y="3434867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8997733" y="2888221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8962962" y="303316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8080116" y="3588549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7746879" y="324217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7328904" y="2923196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033713" y="2540518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5782459" y="1331496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88B7CC62-6B0D-B7B0-388B-ABB933AEEBD4}"/>
                </a:ext>
              </a:extLst>
            </p:cNvPr>
            <p:cNvSpPr/>
            <p:nvPr/>
          </p:nvSpPr>
          <p:spPr>
            <a:xfrm rot="18835940">
              <a:off x="7884035" y="3323479"/>
              <a:ext cx="175092" cy="908908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>
              <a:extLst>
                <a:ext uri="{FF2B5EF4-FFF2-40B4-BE49-F238E27FC236}">
                  <a16:creationId xmlns:a16="http://schemas.microsoft.com/office/drawing/2014/main" id="{BEF9A7ED-B8EA-2177-B878-E46A9A78A336}"/>
                </a:ext>
              </a:extLst>
            </p:cNvPr>
            <p:cNvSpPr/>
            <p:nvPr/>
          </p:nvSpPr>
          <p:spPr>
            <a:xfrm rot="18962270">
              <a:off x="7546470" y="2935098"/>
              <a:ext cx="168049" cy="1545125"/>
            </a:xfrm>
            <a:prstGeom prst="lef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Brace 97">
              <a:extLst>
                <a:ext uri="{FF2B5EF4-FFF2-40B4-BE49-F238E27FC236}">
                  <a16:creationId xmlns:a16="http://schemas.microsoft.com/office/drawing/2014/main" id="{12CED56B-9982-6F70-942D-08DCB7929DE6}"/>
                </a:ext>
              </a:extLst>
            </p:cNvPr>
            <p:cNvSpPr/>
            <p:nvPr/>
          </p:nvSpPr>
          <p:spPr>
            <a:xfrm rot="18994289">
              <a:off x="7167162" y="2499651"/>
              <a:ext cx="171572" cy="2195300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315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E2EB26-C099-A899-6859-1D48A7EB7B42}"/>
              </a:ext>
            </a:extLst>
          </p:cNvPr>
          <p:cNvSpPr txBox="1"/>
          <p:nvPr/>
        </p:nvSpPr>
        <p:spPr>
          <a:xfrm>
            <a:off x="474928" y="700752"/>
            <a:ext cx="8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BEC7C-C94C-9058-0135-966572AA7555}"/>
              </a:ext>
            </a:extLst>
          </p:cNvPr>
          <p:cNvSpPr txBox="1"/>
          <p:nvPr/>
        </p:nvSpPr>
        <p:spPr>
          <a:xfrm>
            <a:off x="746443" y="5780003"/>
            <a:ext cx="501107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Inv_1(A,B)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at_area_0(A,B)  not exist in the negative image</a:t>
            </a: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Inv_1(C,D) :- 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at_area_1(C,D)  not exist in the negative image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Inv_1(A,C) :- at_area_5(A,C)  exist in the negative image </a:t>
            </a:r>
          </a:p>
          <a:p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768C6B-F326-BFF1-18D8-6EE2F0104AE1}"/>
              </a:ext>
            </a:extLst>
          </p:cNvPr>
          <p:cNvGrpSpPr/>
          <p:nvPr/>
        </p:nvGrpSpPr>
        <p:grpSpPr>
          <a:xfrm>
            <a:off x="872355" y="2339614"/>
            <a:ext cx="3539558" cy="3110475"/>
            <a:chOff x="3092163" y="911897"/>
            <a:chExt cx="3539558" cy="31104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960620-E9B5-3BEA-8CCA-28CCCF65C30E}"/>
                </a:ext>
              </a:extLst>
            </p:cNvPr>
            <p:cNvGrpSpPr/>
            <p:nvPr/>
          </p:nvGrpSpPr>
          <p:grpSpPr>
            <a:xfrm>
              <a:off x="3269640" y="1055314"/>
              <a:ext cx="1585507" cy="1525945"/>
              <a:chOff x="554184" y="1160813"/>
              <a:chExt cx="3140517" cy="31190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C0730EF-B072-5935-92AE-E02C52459839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779ED00-3867-002C-AAC2-A9B361FF2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8C1C5D-1E7A-F3AA-1B7C-CFF5DFF223E9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2D809-B0BA-B23E-BC22-8BB17E4EAD40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ABD04-97AD-FB37-A305-E16AD7737FBF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9AE8F3-5BDE-6348-51B9-3ABEF738A0A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A28D9D-5685-BE77-130E-7B7716F64757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E03FEB-BA7F-6E63-399C-BEAF0FA7C9BC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4EDA3-AAC0-261F-3063-BA528D578E59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6BA25B-EEC8-33A6-8408-67BAF7E317AB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0BCA98-274B-BE8B-7F93-ECDF09D3777A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616B49A-2591-9E30-00C8-446E0630AFC8}"/>
                </a:ext>
              </a:extLst>
            </p:cNvPr>
            <p:cNvGrpSpPr/>
            <p:nvPr/>
          </p:nvGrpSpPr>
          <p:grpSpPr>
            <a:xfrm>
              <a:off x="3092163" y="911897"/>
              <a:ext cx="3539558" cy="3110475"/>
              <a:chOff x="2526453" y="903049"/>
              <a:chExt cx="2680855" cy="218446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E6F72C-9C12-1A59-EB16-E97AD8437B4A}"/>
                  </a:ext>
                </a:extLst>
              </p:cNvPr>
              <p:cNvSpPr/>
              <p:nvPr/>
            </p:nvSpPr>
            <p:spPr>
              <a:xfrm>
                <a:off x="3718507" y="199731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D1643D1-B46B-9F9C-C4D7-14916100964F}"/>
                  </a:ext>
                </a:extLst>
              </p:cNvPr>
              <p:cNvSpPr/>
              <p:nvPr/>
            </p:nvSpPr>
            <p:spPr>
              <a:xfrm>
                <a:off x="4311182" y="1343773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789FBC-09EF-DAFE-5B18-B370DA195831}"/>
                  </a:ext>
                </a:extLst>
              </p:cNvPr>
              <p:cNvSpPr/>
              <p:nvPr/>
            </p:nvSpPr>
            <p:spPr>
              <a:xfrm>
                <a:off x="3974848" y="168133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3ED2DA1-B7A8-8822-4253-CE34B1331FCC}"/>
                  </a:ext>
                </a:extLst>
              </p:cNvPr>
              <p:cNvSpPr/>
              <p:nvPr/>
            </p:nvSpPr>
            <p:spPr>
              <a:xfrm>
                <a:off x="2998373" y="2346390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917B182-0023-16A2-3766-71582DCEC0C9}"/>
                  </a:ext>
                </a:extLst>
              </p:cNvPr>
              <p:cNvSpPr/>
              <p:nvPr/>
            </p:nvSpPr>
            <p:spPr>
              <a:xfrm>
                <a:off x="3186357" y="2421179"/>
                <a:ext cx="113611" cy="1143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89C614-B35E-33E9-254B-5BD9250BE40B}"/>
                  </a:ext>
                </a:extLst>
              </p:cNvPr>
              <p:cNvSpPr txBox="1"/>
              <p:nvPr/>
            </p:nvSpPr>
            <p:spPr>
              <a:xfrm>
                <a:off x="3232085" y="2493483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B8B42-18D9-98B1-C16F-FB1224E6F8BA}"/>
                  </a:ext>
                </a:extLst>
              </p:cNvPr>
              <p:cNvSpPr txBox="1"/>
              <p:nvPr/>
            </p:nvSpPr>
            <p:spPr>
              <a:xfrm>
                <a:off x="2853114" y="2460700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DCDEB5F-24B1-22D8-E91E-21358912D5E1}"/>
                  </a:ext>
                </a:extLst>
              </p:cNvPr>
              <p:cNvSpPr txBox="1"/>
              <p:nvPr/>
            </p:nvSpPr>
            <p:spPr>
              <a:xfrm>
                <a:off x="3790020" y="2075426"/>
                <a:ext cx="2584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577E05-CB63-0681-467E-7B12CD06EBC7}"/>
                  </a:ext>
                </a:extLst>
              </p:cNvPr>
              <p:cNvSpPr txBox="1"/>
              <p:nvPr/>
            </p:nvSpPr>
            <p:spPr>
              <a:xfrm>
                <a:off x="4065565" y="1762998"/>
                <a:ext cx="2632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B6819-1253-7348-E5E1-C2135769098C}"/>
                  </a:ext>
                </a:extLst>
              </p:cNvPr>
              <p:cNvSpPr txBox="1"/>
              <p:nvPr/>
            </p:nvSpPr>
            <p:spPr>
              <a:xfrm>
                <a:off x="4398835" y="1445798"/>
                <a:ext cx="2471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AC02D0-DC7F-92CF-C57C-E9DD8E856F44}"/>
                  </a:ext>
                </a:extLst>
              </p:cNvPr>
              <p:cNvSpPr/>
              <p:nvPr/>
            </p:nvSpPr>
            <p:spPr>
              <a:xfrm>
                <a:off x="2526453" y="903049"/>
                <a:ext cx="2680855" cy="218446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F39B49C-7217-8AAF-E86C-4314E20A507E}"/>
              </a:ext>
            </a:extLst>
          </p:cNvPr>
          <p:cNvSpPr txBox="1"/>
          <p:nvPr/>
        </p:nvSpPr>
        <p:spPr>
          <a:xfrm>
            <a:off x="6783607" y="5813832"/>
            <a:ext cx="4287173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Inv_1(A,C)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at_area_5(A,C) 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Inv_1(A,E) :-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at_area_4(A,E)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Inv_1(A,D) :- at_area_5(A,D)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3CF0B-C245-FA72-3D9C-4893783F2EE6}"/>
              </a:ext>
            </a:extLst>
          </p:cNvPr>
          <p:cNvGrpSpPr/>
          <p:nvPr/>
        </p:nvGrpSpPr>
        <p:grpSpPr>
          <a:xfrm>
            <a:off x="6783607" y="2403664"/>
            <a:ext cx="3539558" cy="3110475"/>
            <a:chOff x="6874694" y="1750111"/>
            <a:chExt cx="3539558" cy="3110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6675E9-437D-E1B9-DDDF-908595ED8535}"/>
                </a:ext>
              </a:extLst>
            </p:cNvPr>
            <p:cNvGrpSpPr/>
            <p:nvPr/>
          </p:nvGrpSpPr>
          <p:grpSpPr>
            <a:xfrm>
              <a:off x="8795077" y="1885405"/>
              <a:ext cx="1585507" cy="1525945"/>
              <a:chOff x="554184" y="1160813"/>
              <a:chExt cx="3140517" cy="311903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B38EC4-C88A-4EAD-FF0C-C7DEFD7858C7}"/>
                  </a:ext>
                </a:extLst>
              </p:cNvPr>
              <p:cNvCxnSpPr/>
              <p:nvPr/>
            </p:nvCxnSpPr>
            <p:spPr>
              <a:xfrm>
                <a:off x="554184" y="2742785"/>
                <a:ext cx="31405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0D639E-4715-D8EA-6BE4-7B94AB400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443" y="1160813"/>
                <a:ext cx="0" cy="31190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35486A7-D090-898D-3E7F-B6A6F4B933D2}"/>
                  </a:ext>
                </a:extLst>
              </p:cNvPr>
              <p:cNvSpPr/>
              <p:nvPr/>
            </p:nvSpPr>
            <p:spPr>
              <a:xfrm>
                <a:off x="1292652" y="1973233"/>
                <a:ext cx="1663581" cy="15840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8B2305F-BA75-5C92-20C6-38BD04ED5CB9}"/>
                  </a:ext>
                </a:extLst>
              </p:cNvPr>
              <p:cNvSpPr txBox="1"/>
              <p:nvPr/>
            </p:nvSpPr>
            <p:spPr>
              <a:xfrm>
                <a:off x="1567942" y="2204865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A888D-F548-0396-F8C2-02ADDE6A74CA}"/>
                  </a:ext>
                </a:extLst>
              </p:cNvPr>
              <p:cNvSpPr txBox="1"/>
              <p:nvPr/>
            </p:nvSpPr>
            <p:spPr>
              <a:xfrm>
                <a:off x="2225560" y="224566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6D94BE0-915D-1568-D2C5-BF8F259EFE15}"/>
                  </a:ext>
                </a:extLst>
              </p:cNvPr>
              <p:cNvSpPr txBox="1"/>
              <p:nvPr/>
            </p:nvSpPr>
            <p:spPr>
              <a:xfrm>
                <a:off x="1567942" y="287498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4C0351-7061-0D81-596A-DE3149A598FD}"/>
                  </a:ext>
                </a:extLst>
              </p:cNvPr>
              <p:cNvSpPr txBox="1"/>
              <p:nvPr/>
            </p:nvSpPr>
            <p:spPr>
              <a:xfrm>
                <a:off x="1086495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B43766-F6D4-3D60-BF45-0882D82BB5E6}"/>
                  </a:ext>
                </a:extLst>
              </p:cNvPr>
              <p:cNvSpPr txBox="1"/>
              <p:nvPr/>
            </p:nvSpPr>
            <p:spPr>
              <a:xfrm>
                <a:off x="2263826" y="2914106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562161-79F6-27AA-1C23-B28113914FFD}"/>
                  </a:ext>
                </a:extLst>
              </p:cNvPr>
              <p:cNvSpPr txBox="1"/>
              <p:nvPr/>
            </p:nvSpPr>
            <p:spPr>
              <a:xfrm>
                <a:off x="3002220" y="1846263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CDF60F3-3238-FBF6-6B09-1657843000D2}"/>
                  </a:ext>
                </a:extLst>
              </p:cNvPr>
              <p:cNvSpPr txBox="1"/>
              <p:nvPr/>
            </p:nvSpPr>
            <p:spPr>
              <a:xfrm>
                <a:off x="1040507" y="3500091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964533-E299-B7E2-1D3A-5FF50FC07018}"/>
                  </a:ext>
                </a:extLst>
              </p:cNvPr>
              <p:cNvSpPr txBox="1"/>
              <p:nvPr/>
            </p:nvSpPr>
            <p:spPr>
              <a:xfrm>
                <a:off x="3105299" y="3557248"/>
                <a:ext cx="480086" cy="471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55A40A-6DB5-4764-5AF4-45AED39FA310}"/>
                </a:ext>
              </a:extLst>
            </p:cNvPr>
            <p:cNvSpPr/>
            <p:nvPr/>
          </p:nvSpPr>
          <p:spPr>
            <a:xfrm>
              <a:off x="8788364" y="3500996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328A4E-60C1-22E9-E0B8-405A282DA026}"/>
                </a:ext>
              </a:extLst>
            </p:cNvPr>
            <p:cNvSpPr/>
            <p:nvPr/>
          </p:nvSpPr>
          <p:spPr>
            <a:xfrm>
              <a:off x="7409378" y="233838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E94750-02A2-BA79-AE94-D2789AED622B}"/>
                </a:ext>
              </a:extLst>
            </p:cNvPr>
            <p:cNvSpPr/>
            <p:nvPr/>
          </p:nvSpPr>
          <p:spPr>
            <a:xfrm>
              <a:off x="8518442" y="2277843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D87B3F-0334-4208-499E-6147F9C4FB05}"/>
                </a:ext>
              </a:extLst>
            </p:cNvPr>
            <p:cNvSpPr/>
            <p:nvPr/>
          </p:nvSpPr>
          <p:spPr>
            <a:xfrm>
              <a:off x="9721475" y="4095099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6FFD2-9ABF-19E0-D559-ACC5EA1F0D79}"/>
                </a:ext>
              </a:extLst>
            </p:cNvPr>
            <p:cNvSpPr/>
            <p:nvPr/>
          </p:nvSpPr>
          <p:spPr>
            <a:xfrm>
              <a:off x="7716604" y="4193970"/>
              <a:ext cx="150002" cy="1627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7134E9-E277-47BF-B726-9DC05A6D354B}"/>
                </a:ext>
              </a:extLst>
            </p:cNvPr>
            <p:cNvSpPr txBox="1"/>
            <p:nvPr/>
          </p:nvSpPr>
          <p:spPr>
            <a:xfrm>
              <a:off x="7427279" y="4391206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D6BAF4-A983-E8D3-0327-0D50B4513EC8}"/>
                </a:ext>
              </a:extLst>
            </p:cNvPr>
            <p:cNvSpPr txBox="1"/>
            <p:nvPr/>
          </p:nvSpPr>
          <p:spPr>
            <a:xfrm>
              <a:off x="9710667" y="4248781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086B9-1F3C-C3AF-D26D-4542775BA4AB}"/>
                </a:ext>
              </a:extLst>
            </p:cNvPr>
            <p:cNvSpPr txBox="1"/>
            <p:nvPr/>
          </p:nvSpPr>
          <p:spPr>
            <a:xfrm>
              <a:off x="8839114" y="3636200"/>
              <a:ext cx="341173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8F697E-592D-15E5-8749-B04C7FBFD316}"/>
                </a:ext>
              </a:extLst>
            </p:cNvPr>
            <p:cNvSpPr txBox="1"/>
            <p:nvPr/>
          </p:nvSpPr>
          <p:spPr>
            <a:xfrm>
              <a:off x="8515841" y="2506707"/>
              <a:ext cx="347524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84D888-9DB8-2EA1-AA78-4F147CA32A0D}"/>
                </a:ext>
              </a:extLst>
            </p:cNvPr>
            <p:cNvSpPr txBox="1"/>
            <p:nvPr/>
          </p:nvSpPr>
          <p:spPr>
            <a:xfrm>
              <a:off x="7325621" y="2585813"/>
              <a:ext cx="326359" cy="35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0ADC44-695B-CB8C-3C74-6700B1A9375B}"/>
                </a:ext>
              </a:extLst>
            </p:cNvPr>
            <p:cNvSpPr/>
            <p:nvPr/>
          </p:nvSpPr>
          <p:spPr>
            <a:xfrm>
              <a:off x="6874694" y="1750111"/>
              <a:ext cx="3539558" cy="3110475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97F4E-67F5-1E20-4883-A6249740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51" y="207275"/>
            <a:ext cx="1433449" cy="143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47B91-0BF2-8544-2ECE-95D5A4C8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46" y="183610"/>
            <a:ext cx="1433448" cy="1433448"/>
          </a:xfrm>
          <a:prstGeom prst="rect">
            <a:avLst/>
          </a:prstGeom>
        </p:spPr>
      </p:pic>
      <p:pic>
        <p:nvPicPr>
          <p:cNvPr id="24" name="Picture 2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BAC2C1B-2DB9-AD61-DAE7-B67962868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56" y="195367"/>
            <a:ext cx="1442034" cy="14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E2AEE-57A4-F837-D91C-03842AA9F09A}"/>
              </a:ext>
            </a:extLst>
          </p:cNvPr>
          <p:cNvCxnSpPr/>
          <p:nvPr/>
        </p:nvCxnSpPr>
        <p:spPr>
          <a:xfrm>
            <a:off x="6407695" y="4333460"/>
            <a:ext cx="393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C8849-D2A8-C1F9-BE9E-9B0C05872F3E}"/>
              </a:ext>
            </a:extLst>
          </p:cNvPr>
          <p:cNvCxnSpPr>
            <a:cxnSpLocks/>
          </p:cNvCxnSpPr>
          <p:nvPr/>
        </p:nvCxnSpPr>
        <p:spPr>
          <a:xfrm flipV="1">
            <a:off x="6639608" y="2186608"/>
            <a:ext cx="0" cy="29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B910E81-D08C-9DC3-D64D-1F4C82F1574F}"/>
              </a:ext>
            </a:extLst>
          </p:cNvPr>
          <p:cNvSpPr/>
          <p:nvPr/>
        </p:nvSpPr>
        <p:spPr>
          <a:xfrm>
            <a:off x="7365164" y="2411896"/>
            <a:ext cx="2464904" cy="1550504"/>
          </a:xfrm>
          <a:custGeom>
            <a:avLst/>
            <a:gdLst>
              <a:gd name="connsiteX0" fmla="*/ 0 w 2464904"/>
              <a:gd name="connsiteY0" fmla="*/ 1550504 h 1550504"/>
              <a:gd name="connsiteX1" fmla="*/ 1205948 w 2464904"/>
              <a:gd name="connsiteY1" fmla="*/ 0 h 1550504"/>
              <a:gd name="connsiteX2" fmla="*/ 2464904 w 2464904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4904" h="1550504">
                <a:moveTo>
                  <a:pt x="0" y="1550504"/>
                </a:moveTo>
                <a:cubicBezTo>
                  <a:pt x="397565" y="775252"/>
                  <a:pt x="795131" y="0"/>
                  <a:pt x="1205948" y="0"/>
                </a:cubicBezTo>
                <a:cubicBezTo>
                  <a:pt x="1616765" y="0"/>
                  <a:pt x="2217530" y="1340678"/>
                  <a:pt x="2464904" y="1550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E691-F808-5DBF-88A1-6F97FE04C038}"/>
              </a:ext>
            </a:extLst>
          </p:cNvPr>
          <p:cNvSpPr txBox="1"/>
          <p:nvPr/>
        </p:nvSpPr>
        <p:spPr>
          <a:xfrm>
            <a:off x="9985781" y="455298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D4AA-E8A6-E7FF-D5ED-BF70F81485C3}"/>
              </a:ext>
            </a:extLst>
          </p:cNvPr>
          <p:cNvSpPr txBox="1"/>
          <p:nvPr/>
        </p:nvSpPr>
        <p:spPr>
          <a:xfrm>
            <a:off x="5291201" y="159775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3E9B-C031-3EF1-3D6C-F6737AD86BC3}"/>
              </a:ext>
            </a:extLst>
          </p:cNvPr>
          <p:cNvSpPr txBox="1"/>
          <p:nvPr/>
        </p:nvSpPr>
        <p:spPr>
          <a:xfrm>
            <a:off x="520149" y="829991"/>
            <a:ext cx="275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Clause Clustering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A8068-EFB6-1ECE-22B6-5CABD16D76CA}"/>
              </a:ext>
            </a:extLst>
          </p:cNvPr>
          <p:cNvSpPr txBox="1"/>
          <p:nvPr/>
        </p:nvSpPr>
        <p:spPr>
          <a:xfrm>
            <a:off x="520148" y="2259495"/>
            <a:ext cx="5456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Clustering all k clauses C={C1, …,. Ck}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 to k-1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n=</a:t>
            </a:r>
            <a:r>
              <a:rPr lang="en-US" dirty="0" err="1"/>
              <a:t>len</a:t>
            </a:r>
            <a:r>
              <a:rPr lang="en-US" dirty="0"/>
              <a:t>(C)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j = 1 to k: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New_C</a:t>
            </a:r>
            <a:r>
              <a:rPr lang="en-US" dirty="0"/>
              <a:t> &lt;- Delete j-</a:t>
            </a:r>
            <a:r>
              <a:rPr lang="en-US" dirty="0" err="1"/>
              <a:t>th</a:t>
            </a:r>
            <a:r>
              <a:rPr lang="en-US" dirty="0"/>
              <a:t> clause in C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score &lt;- Evaluate all the rest clauses in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best_score</a:t>
            </a:r>
            <a:r>
              <a:rPr lang="en-US" dirty="0"/>
              <a:t> &lt;- max(score)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 &lt;- </a:t>
            </a:r>
            <a:r>
              <a:rPr lang="en-US" dirty="0" err="1"/>
              <a:t>Best_New_C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best combination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9C911-240C-2E20-783F-ED6EBD80ED56}"/>
              </a:ext>
            </a:extLst>
          </p:cNvPr>
          <p:cNvCxnSpPr>
            <a:cxnSpLocks/>
          </p:cNvCxnSpPr>
          <p:nvPr/>
        </p:nvCxnSpPr>
        <p:spPr>
          <a:xfrm>
            <a:off x="8597616" y="1597752"/>
            <a:ext cx="0" cy="363685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4C79A-94A0-B411-B597-DA29A468A9D1}"/>
              </a:ext>
            </a:extLst>
          </p:cNvPr>
          <p:cNvSpPr txBox="1"/>
          <p:nvPr/>
        </p:nvSpPr>
        <p:spPr>
          <a:xfrm>
            <a:off x="8209604" y="5605669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530B4A-C54E-2BA3-95DF-314F6FBD4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94039"/>
              </p:ext>
            </p:extLst>
          </p:nvPr>
        </p:nvGraphicFramePr>
        <p:xfrm>
          <a:off x="9666844" y="582424"/>
          <a:ext cx="1943100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669">
                  <a:extLst>
                    <a:ext uri="{9D8B030D-6E8A-4147-A177-3AD203B41FA5}">
                      <a16:colId xmlns:a16="http://schemas.microsoft.com/office/drawing/2014/main" val="2435406942"/>
                    </a:ext>
                  </a:extLst>
                </a:gridCol>
                <a:gridCol w="862431">
                  <a:extLst>
                    <a:ext uri="{9D8B030D-6E8A-4147-A177-3AD203B41FA5}">
                      <a16:colId xmlns:a16="http://schemas.microsoft.com/office/drawing/2014/main" val="16611604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7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746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6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2.05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78145"/>
                  </a:ext>
                </a:extLst>
              </a:tr>
              <a:tr h="22698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0818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2.13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0751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2.06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3577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>
                          <a:effectLst/>
                        </a:rPr>
                        <a:t>1.90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3399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 Clauses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800" u="none" strike="noStrike" dirty="0">
                          <a:effectLst/>
                        </a:rPr>
                        <a:t>1.74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78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3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C54AF-D95B-E689-49C7-06E8EBCC1BBA}"/>
              </a:ext>
            </a:extLst>
          </p:cNvPr>
          <p:cNvSpPr txBox="1"/>
          <p:nvPr/>
        </p:nvSpPr>
        <p:spPr>
          <a:xfrm>
            <a:off x="520149" y="829991"/>
            <a:ext cx="484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Predicate Invention in Two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9ACAC-8995-41F2-A886-AFB415660AED}"/>
              </a:ext>
            </a:extLst>
          </p:cNvPr>
          <p:cNvSpPr txBox="1"/>
          <p:nvPr/>
        </p:nvSpPr>
        <p:spPr>
          <a:xfrm>
            <a:off x="734752" y="1783634"/>
            <a:ext cx="545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Given a concept  and a dataset, learn the given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dataset, learn some concepts.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core task is that find a bi-cut for the dataset to divide into two groups (positive, negative), the positive group satisfies some kinds of rules and negative group against the same rules.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from scenes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D669A-481B-704B-78CB-7CDA34A71D68}"/>
              </a:ext>
            </a:extLst>
          </p:cNvPr>
          <p:cNvSpPr txBox="1"/>
          <p:nvPr/>
        </p:nvSpPr>
        <p:spPr>
          <a:xfrm>
            <a:off x="227330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94FC1E0-3EDE-2E2A-3CA7-30FF6EEF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3" y="2523744"/>
            <a:ext cx="1300416" cy="13004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36049-D81D-4729-8AE8-552246D21475}"/>
              </a:ext>
            </a:extLst>
          </p:cNvPr>
          <p:cNvSpPr txBox="1">
            <a:spLocks/>
          </p:cNvSpPr>
          <p:nvPr/>
        </p:nvSpPr>
        <p:spPr>
          <a:xfrm>
            <a:off x="1978404" y="5698460"/>
            <a:ext cx="1298131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549A5-082B-7B13-5914-EA39B3287937}"/>
              </a:ext>
            </a:extLst>
          </p:cNvPr>
          <p:cNvSpPr txBox="1"/>
          <p:nvPr/>
        </p:nvSpPr>
        <p:spPr>
          <a:xfrm>
            <a:off x="6076949" y="2261394"/>
            <a:ext cx="261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rule_objs_per_scene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random_objs_per_scene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scene_num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20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objs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"small"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008000"/>
                </a:solidFill>
                <a:effectLst/>
                <a:latin typeface="JetBrains Mono"/>
              </a:rPr>
              <a:t>matt_orange_sphere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"material"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"x"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-1.5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"y"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"z"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7D5A5A78-9C45-70E4-41D3-2781CED24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5" y="2277512"/>
            <a:ext cx="1474217" cy="14742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6E3584-23BE-10EF-B041-21C683CA09C6}"/>
              </a:ext>
            </a:extLst>
          </p:cNvPr>
          <p:cNvSpPr txBox="1">
            <a:spLocks/>
          </p:cNvSpPr>
          <p:nvPr/>
        </p:nvSpPr>
        <p:spPr>
          <a:xfrm>
            <a:off x="8228297" y="5698460"/>
            <a:ext cx="1487203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Rule: Right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3B3B9-48C3-D3D2-9206-A37988629D8B}"/>
              </a:ext>
            </a:extLst>
          </p:cNvPr>
          <p:cNvCxnSpPr/>
          <p:nvPr/>
        </p:nvCxnSpPr>
        <p:spPr>
          <a:xfrm>
            <a:off x="5672138" y="2021969"/>
            <a:ext cx="0" cy="42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6E621-80B5-85C7-126D-76E9A770A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50" y="3824160"/>
            <a:ext cx="1487192" cy="1487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4DDDB-FE80-318A-845F-9CA7DCF8E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03" y="3949215"/>
            <a:ext cx="1300416" cy="13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1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2024"/>
            <a:ext cx="400335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46" y="1108138"/>
            <a:ext cx="6089333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Design rules and learn the rules of scenes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56E6F-D331-D618-F05C-5DD8E3C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" y="1931098"/>
            <a:ext cx="11000232" cy="3666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2842-9A0A-BE26-4C9E-015515F8E010}"/>
              </a:ext>
            </a:extLst>
          </p:cNvPr>
          <p:cNvSpPr txBox="1">
            <a:spLocks/>
          </p:cNvSpPr>
          <p:nvPr/>
        </p:nvSpPr>
        <p:spPr>
          <a:xfrm>
            <a:off x="8802434" y="5597842"/>
            <a:ext cx="30651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Training batch=3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9C1F78-9FB2-6040-F83C-342F3E22A2A8}"/>
              </a:ext>
            </a:extLst>
          </p:cNvPr>
          <p:cNvSpPr txBox="1">
            <a:spLocks/>
          </p:cNvSpPr>
          <p:nvPr/>
        </p:nvSpPr>
        <p:spPr>
          <a:xfrm>
            <a:off x="295845" y="6146482"/>
            <a:ext cx="1169136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Observe the given batch scenes and summarize the rules(</a:t>
            </a:r>
            <a:r>
              <a:rPr lang="en-US" sz="2400" b="1" dirty="0"/>
              <a:t>so far, just relationships</a:t>
            </a:r>
            <a:r>
              <a:rPr lang="en-US" sz="2400" dirty="0"/>
              <a:t>) that exist in each scene. </a:t>
            </a:r>
          </a:p>
        </p:txBody>
      </p:sp>
    </p:spTree>
    <p:extLst>
      <p:ext uri="{BB962C8B-B14F-4D97-AF65-F5344CB8AC3E}">
        <p14:creationId xmlns:p14="http://schemas.microsoft.com/office/powerpoint/2010/main" val="718960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C8BD7-AFE0-4AF7-1CA7-9C5465835C97}"/>
              </a:ext>
            </a:extLst>
          </p:cNvPr>
          <p:cNvSpPr txBox="1">
            <a:spLocks/>
          </p:cNvSpPr>
          <p:nvPr/>
        </p:nvSpPr>
        <p:spPr>
          <a:xfrm>
            <a:off x="272224" y="6194488"/>
            <a:ext cx="4876228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bigger than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D16A-8730-C257-33D9-6DDD41DB1F45}"/>
              </a:ext>
            </a:extLst>
          </p:cNvPr>
          <p:cNvSpPr txBox="1"/>
          <p:nvPr/>
        </p:nvSpPr>
        <p:spPr>
          <a:xfrm>
            <a:off x="1207293" y="1696950"/>
            <a:ext cx="20645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"size"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"bigger than,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18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DD0BC-063B-1AA4-D11A-EC302EDA7CE3}"/>
              </a:ext>
            </a:extLst>
          </p:cNvPr>
          <p:cNvSpPr txBox="1"/>
          <p:nvPr/>
        </p:nvSpPr>
        <p:spPr>
          <a:xfrm>
            <a:off x="7179469" y="1650248"/>
            <a:ext cx="20980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"premise"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"ref"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"sphere"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0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obj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"name"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"shape"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"value"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"cube"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commonExist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b="1" dirty="0"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parentId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  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"conclusion"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{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dir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[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    </a:t>
            </a: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"in the east of, "</a:t>
            </a:r>
            <a:b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</a:br>
            <a:r>
              <a:rPr lang="en-GB" sz="1100" b="1" dirty="0">
                <a:solidFill>
                  <a:srgbClr val="008000"/>
                </a:solidFill>
                <a:effectLst/>
                <a:latin typeface="JetBrains Mono"/>
              </a:rPr>
              <a:t>    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},</a:t>
            </a:r>
            <a:b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  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b="1" dirty="0" err="1">
                <a:solidFill>
                  <a:srgbClr val="660E7A"/>
                </a:solidFill>
                <a:effectLst/>
                <a:latin typeface="JetBrains Mono"/>
              </a:rPr>
              <a:t>freq</a:t>
            </a:r>
            <a:r>
              <a:rPr lang="en-GB" sz="1100" b="1" dirty="0"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  <a:t>1</a:t>
            </a:r>
            <a:br>
              <a:rPr lang="en-GB" sz="1100" dirty="0">
                <a:solidFill>
                  <a:srgbClr val="0000FF"/>
                </a:solidFill>
                <a:effectLst/>
                <a:latin typeface="JetBrains Mono"/>
              </a:rPr>
            </a:br>
            <a:r>
              <a:rPr lang="en-GB" sz="1100" dirty="0">
                <a:solidFill>
                  <a:srgbClr val="000000"/>
                </a:solidFill>
                <a:effectLst/>
                <a:latin typeface="JetBrains Mono"/>
              </a:rPr>
              <a:t>},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51670-5C2D-1839-9D1F-A9DB49BF4A87}"/>
              </a:ext>
            </a:extLst>
          </p:cNvPr>
          <p:cNvSpPr txBox="1">
            <a:spLocks/>
          </p:cNvSpPr>
          <p:nvPr/>
        </p:nvSpPr>
        <p:spPr>
          <a:xfrm>
            <a:off x="5790390" y="6309360"/>
            <a:ext cx="5758482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Learned Rule: cube is in the eastside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408466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Use rules to modify the random scenes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5783D0B-8A34-D5B9-FA67-7AD5E21D2860}"/>
              </a:ext>
            </a:extLst>
          </p:cNvPr>
          <p:cNvSpPr txBox="1">
            <a:spLocks/>
          </p:cNvSpPr>
          <p:nvPr/>
        </p:nvSpPr>
        <p:spPr>
          <a:xfrm>
            <a:off x="2647928" y="6011998"/>
            <a:ext cx="6541403" cy="84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Random change their positions until all learned rules are fulfilled. (Rule: orange right)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D90EE-2E24-A2B5-EAD6-7CF01CF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2" y="2343008"/>
            <a:ext cx="7461707" cy="3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Scene Detection </a:t>
            </a:r>
            <a:endParaRPr lang="en-US" altLang="zh-CN" sz="24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/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Object Detection</a:t>
                </a:r>
                <a:r>
                  <a:rPr lang="en-US" dirty="0"/>
                  <a:t>: for each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in each scene, need to know basic properties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Shape: Sphere, cube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(3D): x, y, 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Color: R,G,B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Size: width, height, depth.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Relationship detection: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Size Relationship.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dirty="0"/>
                  <a:t> Bigger than, Smaller than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Direction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East, South, West, North and their combinations (8 directions in total)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4A215-074F-7629-4528-97D38932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68" y="2386112"/>
                <a:ext cx="6822396" cy="3693319"/>
              </a:xfrm>
              <a:prstGeom prst="rect">
                <a:avLst/>
              </a:prstGeom>
              <a:blipFill>
                <a:blip r:embed="rId3"/>
                <a:stretch>
                  <a:fillRect l="-743" t="-685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195CA-BDE6-8D8F-7A2D-FABD89C482E4}"/>
              </a:ext>
            </a:extLst>
          </p:cNvPr>
          <p:cNvGrpSpPr/>
          <p:nvPr/>
        </p:nvGrpSpPr>
        <p:grpSpPr>
          <a:xfrm>
            <a:off x="1153887" y="2551720"/>
            <a:ext cx="3622001" cy="3622001"/>
            <a:chOff x="1153887" y="2551720"/>
            <a:chExt cx="3622001" cy="3622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00A6F-4C97-A22F-9F63-D3987A86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87" y="2551720"/>
              <a:ext cx="3622001" cy="362200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1A384-0AEF-9B05-B2AF-932B209D5776}"/>
                </a:ext>
              </a:extLst>
            </p:cNvPr>
            <p:cNvCxnSpPr/>
            <p:nvPr/>
          </p:nvCxnSpPr>
          <p:spPr>
            <a:xfrm flipV="1">
              <a:off x="1981200" y="4747846"/>
              <a:ext cx="1688123" cy="73855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B0EA8-7C05-D8D7-2D93-D749D6A03FFA}"/>
                </a:ext>
              </a:extLst>
            </p:cNvPr>
            <p:cNvSpPr txBox="1"/>
            <p:nvPr/>
          </p:nvSpPr>
          <p:spPr>
            <a:xfrm>
              <a:off x="3594610" y="5232484"/>
              <a:ext cx="1140056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bigger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C3405-B9EC-7BBD-3286-B1357E5B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434" y="4515350"/>
              <a:ext cx="314686" cy="4272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2741A0-5417-2FA3-A2C1-8D3A2E932A62}"/>
                </a:ext>
              </a:extLst>
            </p:cNvPr>
            <p:cNvSpPr txBox="1"/>
            <p:nvPr/>
          </p:nvSpPr>
          <p:spPr>
            <a:xfrm>
              <a:off x="1200685" y="3760462"/>
              <a:ext cx="96693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North, smaller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991C99-2EBA-8F0F-3B05-34100180A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9678" y="4515350"/>
              <a:ext cx="7061" cy="41716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78E591-2A2D-CB1B-3E69-DF8B8C50F2BC}"/>
                </a:ext>
              </a:extLst>
            </p:cNvPr>
            <p:cNvSpPr txBox="1"/>
            <p:nvPr/>
          </p:nvSpPr>
          <p:spPr>
            <a:xfrm>
              <a:off x="2485633" y="4212035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32BA7B-8729-8AFB-6BE5-B01C0998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1977" y="3856005"/>
              <a:ext cx="804951" cy="111479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60D6C2-02B5-DD2A-BEC8-AF3A8ABB6CD0}"/>
                </a:ext>
              </a:extLst>
            </p:cNvPr>
            <p:cNvSpPr txBox="1"/>
            <p:nvPr/>
          </p:nvSpPr>
          <p:spPr>
            <a:xfrm>
              <a:off x="2838661" y="3508837"/>
              <a:ext cx="1196161" cy="2539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</a:rPr>
                <a:t>Northeast,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18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Rule: Triangle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84E1-178F-E8E7-9EEB-D4DCDA94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1" y="916727"/>
            <a:ext cx="5702113" cy="189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58E4F-CA83-C49D-84E7-BE11CC4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09" y="386577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1F3D4-7975-176A-DF17-9EEFE575E660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Rule: Left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7BA42-6DBE-04AC-A9E1-E24C834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56" y="583752"/>
            <a:ext cx="4816954" cy="2408477"/>
          </a:xfrm>
          <a:prstGeom prst="rect">
            <a:avLst/>
          </a:prstGeom>
        </p:spPr>
      </p:pic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6FAAF170-C215-D0D2-1DCC-93E8210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12" y="3832397"/>
            <a:ext cx="4057840" cy="20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AA4-01F1-714A-1232-A119D4DD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A520-65F4-CDC1-5822-D5FA72ED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multiple rules at the same time.</a:t>
            </a:r>
          </a:p>
          <a:p>
            <a:pPr lvl="1"/>
            <a:r>
              <a:rPr lang="en-US" dirty="0"/>
              <a:t>Triangle + Left</a:t>
            </a:r>
          </a:p>
        </p:txBody>
      </p:sp>
    </p:spTree>
    <p:extLst>
      <p:ext uri="{BB962C8B-B14F-4D97-AF65-F5344CB8AC3E}">
        <p14:creationId xmlns:p14="http://schemas.microsoft.com/office/powerpoint/2010/main" val="4133057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Task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61AEB-7956-FA2E-262E-7C521AC41DC7}"/>
              </a:ext>
            </a:extLst>
          </p:cNvPr>
          <p:cNvSpPr txBox="1">
            <a:spLocks/>
          </p:cNvSpPr>
          <p:nvPr/>
        </p:nvSpPr>
        <p:spPr>
          <a:xfrm>
            <a:off x="9141760" y="3257462"/>
            <a:ext cx="2909158" cy="282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"size": "big",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"shape": "sphere",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"material": "",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"x": 1.5,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"y": 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"z":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C9CFD-B393-7A42-0C70-05B6C461D250}"/>
              </a:ext>
            </a:extLst>
          </p:cNvPr>
          <p:cNvSpPr txBox="1"/>
          <p:nvPr/>
        </p:nvSpPr>
        <p:spPr>
          <a:xfrm>
            <a:off x="6413229" y="3349933"/>
            <a:ext cx="209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"big",</a:t>
            </a:r>
          </a:p>
          <a:p>
            <a:r>
              <a:rPr lang="en-US" dirty="0"/>
              <a:t>      "shape": "cube",</a:t>
            </a:r>
          </a:p>
          <a:p>
            <a:r>
              <a:rPr lang="en-US" dirty="0"/>
              <a:t>      "material": "",</a:t>
            </a:r>
          </a:p>
          <a:p>
            <a:r>
              <a:rPr lang="en-US" dirty="0"/>
              <a:t>      "x": 1.5,</a:t>
            </a:r>
          </a:p>
          <a:p>
            <a:r>
              <a:rPr lang="en-US" dirty="0"/>
              <a:t>      "y": 0,</a:t>
            </a:r>
          </a:p>
          <a:p>
            <a:r>
              <a:rPr lang="en-US" dirty="0"/>
              <a:t>      "z":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49914" y="3349933"/>
            <a:ext cx="2779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"size": "small",</a:t>
            </a:r>
          </a:p>
          <a:p>
            <a:r>
              <a:rPr lang="en-US" dirty="0"/>
              <a:t>    "shape": "sphere",</a:t>
            </a:r>
          </a:p>
          <a:p>
            <a:r>
              <a:rPr lang="en-US" dirty="0"/>
              <a:t>    "material": "orange",</a:t>
            </a:r>
          </a:p>
          <a:p>
            <a:r>
              <a:rPr lang="en-US" dirty="0"/>
              <a:t>    "x": 0,</a:t>
            </a:r>
          </a:p>
          <a:p>
            <a:r>
              <a:rPr lang="en-US" dirty="0"/>
              <a:t>    "y": 0,</a:t>
            </a:r>
          </a:p>
          <a:p>
            <a:r>
              <a:rPr lang="en-US" dirty="0"/>
              <a:t>    "z":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749914" y="2391350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Generated by fixed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51DE6-29E6-7FEA-B224-2A4639518657}"/>
              </a:ext>
            </a:extLst>
          </p:cNvPr>
          <p:cNvSpPr txBox="1"/>
          <p:nvPr/>
        </p:nvSpPr>
        <p:spPr>
          <a:xfrm>
            <a:off x="3749914" y="6175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AC: 	[1.5  X   2.   0.15 1.   0. 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8AE76E-DF48-64D8-34AF-84C87DD94698}"/>
              </a:ext>
            </a:extLst>
          </p:cNvPr>
          <p:cNvSpPr/>
          <p:nvPr/>
        </p:nvSpPr>
        <p:spPr>
          <a:xfrm>
            <a:off x="891100" y="5104259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2782FC-E798-DB54-74FF-ECE4493C949B}"/>
              </a:ext>
            </a:extLst>
          </p:cNvPr>
          <p:cNvSpPr/>
          <p:nvPr/>
        </p:nvSpPr>
        <p:spPr>
          <a:xfrm>
            <a:off x="2743928" y="5186976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1BB67-F0AF-78E7-33A6-F22ED9B6C4DC}"/>
              </a:ext>
            </a:extLst>
          </p:cNvPr>
          <p:cNvSpPr/>
          <p:nvPr/>
        </p:nvSpPr>
        <p:spPr>
          <a:xfrm>
            <a:off x="1767079" y="3516938"/>
            <a:ext cx="578069" cy="515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7DDA0-52FB-8164-68D9-02250C754174}"/>
              </a:ext>
            </a:extLst>
          </p:cNvPr>
          <p:cNvSpPr txBox="1"/>
          <p:nvPr/>
        </p:nvSpPr>
        <p:spPr>
          <a:xfrm>
            <a:off x="3749914" y="5742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Target_relation_vector</a:t>
            </a:r>
            <a:r>
              <a:rPr lang="en-US" dirty="0"/>
              <a:t> AB: 	[1.5  X   0.   0.29 0.6  0.3 ]</a:t>
            </a:r>
          </a:p>
        </p:txBody>
      </p:sp>
    </p:spTree>
    <p:extLst>
      <p:ext uri="{BB962C8B-B14F-4D97-AF65-F5344CB8AC3E}">
        <p14:creationId xmlns:p14="http://schemas.microsoft.com/office/powerpoint/2010/main" val="366862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56232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90203-1FC8-1650-0965-B8620339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640080" y="2925395"/>
            <a:ext cx="2832069" cy="2966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701270" y="3946974"/>
            <a:ext cx="8177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2.   0.15 1.   0. 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2.   0.15 1.   0.  ]</a:t>
            </a:r>
          </a:p>
          <a:p>
            <a:r>
              <a:rPr lang="en-US" dirty="0"/>
              <a:t>Relative relation vector: 	[0.   X 0.   0.   0.   0. 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E6C5EF-1409-0700-24F5-E95602C7DBEB}"/>
              </a:ext>
            </a:extLst>
          </p:cNvPr>
          <p:cNvSpPr txBox="1">
            <a:spLocks/>
          </p:cNvSpPr>
          <p:nvPr/>
        </p:nvSpPr>
        <p:spPr>
          <a:xfrm>
            <a:off x="3941379" y="3010763"/>
            <a:ext cx="7696830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Learn Spatial Relation Vectors from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A7CC-1C3C-C603-643B-CFA0FF65148E}"/>
              </a:ext>
            </a:extLst>
          </p:cNvPr>
          <p:cNvSpPr txBox="1"/>
          <p:nvPr/>
        </p:nvSpPr>
        <p:spPr>
          <a:xfrm>
            <a:off x="3701270" y="5112695"/>
            <a:ext cx="8049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 vector: 		[1.5  0.15 0.   0.29 0.6  0.3 ]</a:t>
            </a:r>
          </a:p>
          <a:p>
            <a:r>
              <a:rPr lang="en-US" dirty="0" err="1"/>
              <a:t>target_relation_vector</a:t>
            </a:r>
            <a:r>
              <a:rPr lang="en-US" dirty="0"/>
              <a:t>: 	[1.5  X   0.   0.29 0.6  0.3 ]</a:t>
            </a:r>
          </a:p>
          <a:p>
            <a:r>
              <a:rPr lang="en-US" dirty="0"/>
              <a:t>Relative relation vector : 	[0.   X 0.   0.   0.   0.  ]</a:t>
            </a:r>
          </a:p>
        </p:txBody>
      </p:sp>
    </p:spTree>
    <p:extLst>
      <p:ext uri="{BB962C8B-B14F-4D97-AF65-F5344CB8AC3E}">
        <p14:creationId xmlns:p14="http://schemas.microsoft.com/office/powerpoint/2010/main" val="1163278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B67-807B-462B-FD2F-21C85B25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3" y="219558"/>
            <a:ext cx="453847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Experiment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AB9ED1-C879-2195-C9A3-75FCB2F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6227" y="1169807"/>
            <a:ext cx="10908792" cy="548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Learn regular patterns (positional relationship) from training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8668-E1A5-358E-1EE4-9AC55B6262B3}"/>
              </a:ext>
            </a:extLst>
          </p:cNvPr>
          <p:cNvSpPr txBox="1"/>
          <p:nvPr/>
        </p:nvSpPr>
        <p:spPr>
          <a:xfrm>
            <a:off x="342142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0.15 2.   0.16 1.   0. 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289FC-A40E-ADCA-326E-5AC60569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342143" y="1801838"/>
            <a:ext cx="2832069" cy="296648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8BC27D1-384F-F577-3785-FEE277F1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3527341" y="1814930"/>
            <a:ext cx="2832069" cy="29533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F15F95-AE33-6ED7-F61A-AF2A636A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6569830" y="1814930"/>
            <a:ext cx="2832069" cy="2958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8BD5C-31C4-F945-8524-B2DA72616348}"/>
              </a:ext>
            </a:extLst>
          </p:cNvPr>
          <p:cNvSpPr txBox="1"/>
          <p:nvPr/>
        </p:nvSpPr>
        <p:spPr>
          <a:xfrm>
            <a:off x="3387751" y="5139554"/>
            <a:ext cx="3111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[-1.5  -0.15  0.   -0.29  0.3   0.6 ]</a:t>
            </a:r>
          </a:p>
          <a:p>
            <a:r>
              <a:rPr lang="en-US" dirty="0"/>
              <a:t>[1.5  0.15 2.   0.12 1.   0. 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5477-467A-F6A0-92BA-9529E5052D4F}"/>
              </a:ext>
            </a:extLst>
          </p:cNvPr>
          <p:cNvSpPr txBox="1"/>
          <p:nvPr/>
        </p:nvSpPr>
        <p:spPr>
          <a:xfrm>
            <a:off x="6569830" y="5088028"/>
            <a:ext cx="2832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[1.5  0.15 0.   0.29 0.6  0.3 ]</a:t>
            </a:r>
          </a:p>
          <a:p>
            <a:r>
              <a:rPr lang="en-US" dirty="0">
                <a:highlight>
                  <a:srgbClr val="FFFF00"/>
                </a:highlight>
              </a:rPr>
              <a:t>[1.5  0.15 2.   0.15 1.   0.  ]</a:t>
            </a:r>
          </a:p>
          <a:p>
            <a:r>
              <a:rPr lang="en-US" dirty="0"/>
              <a:t>[1.5  0.15 0.   0.29 0.6  0.3 ]</a:t>
            </a:r>
          </a:p>
          <a:p>
            <a:r>
              <a:rPr lang="en-US" dirty="0"/>
              <a:t>[1.5  0.13 2.   0.19 1.   0. 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535A-2876-161E-215F-69DD0F54AB7F}"/>
              </a:ext>
            </a:extLst>
          </p:cNvPr>
          <p:cNvSpPr txBox="1"/>
          <p:nvPr/>
        </p:nvSpPr>
        <p:spPr>
          <a:xfrm>
            <a:off x="9502806" y="1816543"/>
            <a:ext cx="28320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Devide</a:t>
            </a:r>
            <a:r>
              <a:rPr lang="en-US" dirty="0"/>
              <a:t> Dataset to small pieces</a:t>
            </a:r>
          </a:p>
          <a:p>
            <a:endParaRPr lang="en-US" dirty="0"/>
          </a:p>
          <a:p>
            <a:r>
              <a:rPr lang="en-US" dirty="0"/>
              <a:t>D1, D2, …, </a:t>
            </a:r>
            <a:r>
              <a:rPr lang="en-US" dirty="0" err="1"/>
              <a:t>Dn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Di</a:t>
            </a:r>
          </a:p>
          <a:p>
            <a:r>
              <a:rPr lang="en-US" dirty="0"/>
              <a:t>    find rules among Di</a:t>
            </a:r>
          </a:p>
        </p:txBody>
      </p:sp>
    </p:spTree>
    <p:extLst>
      <p:ext uri="{BB962C8B-B14F-4D97-AF65-F5344CB8AC3E}">
        <p14:creationId xmlns:p14="http://schemas.microsoft.com/office/powerpoint/2010/main" val="3375232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7346732" y="735724"/>
            <a:ext cx="45058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RV occurs more than once in the same image, it is considered only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Books on the bookshelf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RV in each image is counted at most once, thus </a:t>
            </a:r>
          </a:p>
          <a:p>
            <a:endParaRPr lang="en-US" dirty="0"/>
          </a:p>
          <a:p>
            <a:r>
              <a:rPr lang="en-US" dirty="0"/>
              <a:t>Find similar vectors in 4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marL="342900" indent="-342900">
              <a:buAutoNum type="arabicPeriod"/>
            </a:pPr>
            <a:r>
              <a:rPr lang="en-US" dirty="0"/>
              <a:t>Define similarity</a:t>
            </a:r>
          </a:p>
          <a:p>
            <a:pPr marL="342900" indent="-342900">
              <a:buAutoNum type="arabicPeriod"/>
            </a:pPr>
            <a:r>
              <a:rPr lang="en-US" dirty="0"/>
              <a:t>SV might not exist in all images, probability</a:t>
            </a:r>
          </a:p>
          <a:p>
            <a:pPr marL="342900" indent="-342900">
              <a:buAutoNum type="arabicPeriod"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A39F5-9BA5-8ECC-11F1-6FE9DC7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7" y="735724"/>
            <a:ext cx="656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5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925FF-DA54-D1C4-1ED8-4A2F67BEA661}"/>
              </a:ext>
            </a:extLst>
          </p:cNvPr>
          <p:cNvSpPr txBox="1"/>
          <p:nvPr/>
        </p:nvSpPr>
        <p:spPr>
          <a:xfrm>
            <a:off x="599089" y="1193657"/>
            <a:ext cx="2532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Balls</a:t>
            </a:r>
          </a:p>
          <a:p>
            <a:endParaRPr lang="en-US" dirty="0"/>
          </a:p>
          <a:p>
            <a:r>
              <a:rPr lang="en-US" dirty="0"/>
              <a:t>First has size 0.2.</a:t>
            </a:r>
          </a:p>
          <a:p>
            <a:endParaRPr lang="en-US" dirty="0"/>
          </a:p>
          <a:p>
            <a:r>
              <a:rPr lang="en-US" dirty="0"/>
              <a:t>Second has size 0.3.</a:t>
            </a:r>
          </a:p>
          <a:p>
            <a:endParaRPr lang="en-US" dirty="0"/>
          </a:p>
          <a:p>
            <a:r>
              <a:rPr lang="en-US" dirty="0"/>
              <a:t>Third has size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63E86-1360-59D9-23AB-0AA235693921}"/>
              </a:ext>
            </a:extLst>
          </p:cNvPr>
          <p:cNvSpPr txBox="1"/>
          <p:nvPr/>
        </p:nvSpPr>
        <p:spPr>
          <a:xfrm>
            <a:off x="3730911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Vague, faulty, fast, adapted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EFC7B-396B-DDEB-5CDF-FD1693D8D89E}"/>
              </a:ext>
            </a:extLst>
          </p:cNvPr>
          <p:cNvSpPr txBox="1"/>
          <p:nvPr/>
        </p:nvSpPr>
        <p:spPr>
          <a:xfrm>
            <a:off x="4218434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5E37D-E520-43CD-F035-B2DE7A6B761E}"/>
              </a:ext>
            </a:extLst>
          </p:cNvPr>
          <p:cNvSpPr txBox="1"/>
          <p:nvPr/>
        </p:nvSpPr>
        <p:spPr>
          <a:xfrm>
            <a:off x="1030566" y="46386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C06D-40BB-A58F-FCDB-69E3BA0D3936}"/>
              </a:ext>
            </a:extLst>
          </p:cNvPr>
          <p:cNvSpPr txBox="1"/>
          <p:nvPr/>
        </p:nvSpPr>
        <p:spPr>
          <a:xfrm>
            <a:off x="4090286" y="444258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52C9-B748-0D1D-E3EC-62FD0015A251}"/>
              </a:ext>
            </a:extLst>
          </p:cNvPr>
          <p:cNvSpPr txBox="1"/>
          <p:nvPr/>
        </p:nvSpPr>
        <p:spPr>
          <a:xfrm>
            <a:off x="7464107" y="463867"/>
            <a:ext cx="1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Rational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5603-F22F-E83E-41CD-ED707440D36B}"/>
              </a:ext>
            </a:extLst>
          </p:cNvPr>
          <p:cNvSpPr txBox="1"/>
          <p:nvPr/>
        </p:nvSpPr>
        <p:spPr>
          <a:xfrm>
            <a:off x="7592255" y="1839987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4C7E3-B085-F9FE-41AF-2CE25C5D8858}"/>
              </a:ext>
            </a:extLst>
          </p:cNvPr>
          <p:cNvSpPr txBox="1"/>
          <p:nvPr/>
        </p:nvSpPr>
        <p:spPr>
          <a:xfrm>
            <a:off x="7711981" y="2777445"/>
            <a:ext cx="4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4C87B-BC5B-F6DB-1F85-39CDDE94E633}"/>
              </a:ext>
            </a:extLst>
          </p:cNvPr>
          <p:cNvSpPr txBox="1"/>
          <p:nvPr/>
        </p:nvSpPr>
        <p:spPr>
          <a:xfrm>
            <a:off x="8349653" y="2308716"/>
            <a:ext cx="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2.667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489511" y="5202678"/>
            <a:ext cx="340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have both systems</a:t>
            </a:r>
          </a:p>
          <a:p>
            <a:r>
              <a:rPr lang="en-US" dirty="0"/>
              <a:t>First think with intuitive system</a:t>
            </a:r>
          </a:p>
          <a:p>
            <a:r>
              <a:rPr lang="en-US" dirty="0"/>
              <a:t>Then use rational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54780-70E1-611D-0336-E2D1E4F0DB9B}"/>
              </a:ext>
            </a:extLst>
          </p:cNvPr>
          <p:cNvSpPr txBox="1"/>
          <p:nvPr/>
        </p:nvSpPr>
        <p:spPr>
          <a:xfrm>
            <a:off x="4226071" y="2777445"/>
            <a:ext cx="75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EECEA-264D-9B2A-A483-605C16415A57}"/>
              </a:ext>
            </a:extLst>
          </p:cNvPr>
          <p:cNvSpPr txBox="1"/>
          <p:nvPr/>
        </p:nvSpPr>
        <p:spPr>
          <a:xfrm>
            <a:off x="7219660" y="3711224"/>
            <a:ext cx="225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Accurate, precise, slow, limited.</a:t>
            </a:r>
          </a:p>
        </p:txBody>
      </p:sp>
    </p:spTree>
    <p:extLst>
      <p:ext uri="{BB962C8B-B14F-4D97-AF65-F5344CB8AC3E}">
        <p14:creationId xmlns:p14="http://schemas.microsoft.com/office/powerpoint/2010/main" val="829687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B899FE-A565-2E5C-0A96-B67C88B9AA85}"/>
              </a:ext>
            </a:extLst>
          </p:cNvPr>
          <p:cNvSpPr txBox="1"/>
          <p:nvPr/>
        </p:nvSpPr>
        <p:spPr>
          <a:xfrm>
            <a:off x="594612" y="311456"/>
            <a:ext cx="46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implement the first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7966842" y="562914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Green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E72D7-3E3B-EAA2-FF7D-B732B89C5C59}"/>
              </a:ext>
            </a:extLst>
          </p:cNvPr>
          <p:cNvSpPr txBox="1"/>
          <p:nvPr/>
        </p:nvSpPr>
        <p:spPr>
          <a:xfrm>
            <a:off x="594612" y="1305342"/>
            <a:ext cx="4185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Cube	Cylinder, Box, shelf,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	Ball, Apple,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	small, tiny,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	Medium,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	Orange, Rose, Gold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	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r="7" b="7"/>
          <a:stretch/>
        </p:blipFill>
        <p:spPr>
          <a:xfrm>
            <a:off x="5777756" y="110873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5893383" y="10245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6741801" y="35270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7208452" y="158767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r="3" b="3"/>
          <a:stretch/>
        </p:blipFill>
        <p:spPr>
          <a:xfrm>
            <a:off x="5777756" y="2249921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7300609" y="321879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7142469" y="23782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5931333" y="318070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7867966" y="265955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9A493BC-2B4E-90D6-90CE-7B663BA7C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" r="-7" b="-7"/>
          <a:stretch/>
        </p:blipFill>
        <p:spPr>
          <a:xfrm>
            <a:off x="5781181" y="4531895"/>
            <a:ext cx="1933208" cy="20196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844099" y="474309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6975578" y="578331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5938497" y="510683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7903363" y="4882668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00FF00"/>
                </a:highlight>
              </a:rPr>
              <a:t>Sphere, Small,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Sphere, Small, </a:t>
            </a:r>
            <a:r>
              <a:rPr lang="en-US" dirty="0">
                <a:highlight>
                  <a:srgbClr val="FF00FF"/>
                </a:highlight>
              </a:rPr>
              <a:t>Blue</a:t>
            </a:r>
            <a:r>
              <a:rPr lang="en-US" dirty="0">
                <a:highlight>
                  <a:srgbClr val="FFFF00"/>
                </a:highlight>
              </a:rPr>
              <a:t>, 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Cube, Big, </a:t>
            </a:r>
            <a:r>
              <a:rPr lang="en-US" dirty="0">
                <a:highlight>
                  <a:srgbClr val="FF00FF"/>
                </a:highlight>
              </a:rPr>
              <a:t>Red</a:t>
            </a:r>
            <a:r>
              <a:rPr lang="en-US" dirty="0">
                <a:highlight>
                  <a:srgbClr val="FFFF00"/>
                </a:highlight>
              </a:rPr>
              <a:t>,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0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" y="132963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796071" y="124413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593455" y="2047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84203" y="276916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946142" y="363509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201304" y="579349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440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791529" y="345717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6AAAED-0EE0-19E0-132A-77D4ADC0432F}"/>
              </a:ext>
            </a:extLst>
          </p:cNvPr>
          <p:cNvGrpSpPr/>
          <p:nvPr/>
        </p:nvGrpSpPr>
        <p:grpSpPr>
          <a:xfrm>
            <a:off x="6722398" y="450776"/>
            <a:ext cx="4595750" cy="4572000"/>
            <a:chOff x="7027448" y="1143000"/>
            <a:chExt cx="4595750" cy="4572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5E8ADB-7718-EE15-34E9-09436A08C7CC}"/>
                </a:ext>
              </a:extLst>
            </p:cNvPr>
            <p:cNvGrpSpPr/>
            <p:nvPr/>
          </p:nvGrpSpPr>
          <p:grpSpPr>
            <a:xfrm>
              <a:off x="7027448" y="1143000"/>
              <a:ext cx="4595750" cy="4572000"/>
              <a:chOff x="6501668" y="911229"/>
              <a:chExt cx="4595750" cy="457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FBA502D-7F43-6FC1-BEC4-D4A1C9CDF843}"/>
                  </a:ext>
                </a:extLst>
              </p:cNvPr>
              <p:cNvGrpSpPr/>
              <p:nvPr/>
            </p:nvGrpSpPr>
            <p:grpSpPr>
              <a:xfrm>
                <a:off x="6501668" y="930036"/>
                <a:ext cx="4595750" cy="4536374"/>
                <a:chOff x="3238007" y="1128156"/>
                <a:chExt cx="4595750" cy="4536374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E4537DF-DA1B-CEF5-9237-D48C04ED974E}"/>
                    </a:ext>
                  </a:extLst>
                </p:cNvPr>
                <p:cNvCxnSpPr/>
                <p:nvPr/>
              </p:nvCxnSpPr>
              <p:spPr>
                <a:xfrm>
                  <a:off x="3238007" y="3429000"/>
                  <a:ext cx="45957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957EB0-16BE-DEFB-B3AD-658C85DE6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35882" y="1128156"/>
                  <a:ext cx="0" cy="453637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197FA46-D283-7FBD-CDC3-6A4CFD344B07}"/>
                    </a:ext>
                  </a:extLst>
                </p:cNvPr>
                <p:cNvSpPr/>
                <p:nvPr/>
              </p:nvSpPr>
              <p:spPr>
                <a:xfrm>
                  <a:off x="4318661" y="2309752"/>
                  <a:ext cx="2434441" cy="230381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36F3BB8-9D0B-D6E6-4483-EC9CA2153687}"/>
                    </a:ext>
                  </a:extLst>
                </p:cNvPr>
                <p:cNvSpPr/>
                <p:nvPr/>
              </p:nvSpPr>
              <p:spPr>
                <a:xfrm>
                  <a:off x="5452753" y="3345873"/>
                  <a:ext cx="166255" cy="16625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2488E8-7C55-3B0D-0E23-28BD5063C43A}"/>
                  </a:ext>
                </a:extLst>
              </p:cNvPr>
              <p:cNvSpPr/>
              <p:nvPr/>
            </p:nvSpPr>
            <p:spPr>
              <a:xfrm>
                <a:off x="7224238" y="1747008"/>
                <a:ext cx="3137802" cy="30025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2FDEA1-9A3B-5E6E-EA75-1ECA7C88140A}"/>
                  </a:ext>
                </a:extLst>
              </p:cNvPr>
              <p:cNvSpPr/>
              <p:nvPr/>
            </p:nvSpPr>
            <p:spPr>
              <a:xfrm>
                <a:off x="6501668" y="911229"/>
                <a:ext cx="4572000" cy="4572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188373C-9CB1-736D-E5CA-2EA66BF7113D}"/>
                  </a:ext>
                </a:extLst>
              </p:cNvPr>
              <p:cNvSpPr/>
              <p:nvPr/>
            </p:nvSpPr>
            <p:spPr>
              <a:xfrm>
                <a:off x="6981120" y="1391590"/>
                <a:ext cx="3657600" cy="3657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8B1026-B2DE-B88D-1E60-AA1AE4062A07}"/>
                </a:ext>
              </a:extLst>
            </p:cNvPr>
            <p:cNvCxnSpPr>
              <a:cxnSpLocks/>
              <a:stCxn id="30" idx="3"/>
              <a:endCxn id="30" idx="7"/>
            </p:cNvCxnSpPr>
            <p:nvPr/>
          </p:nvCxnSpPr>
          <p:spPr>
            <a:xfrm flipV="1"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CFBD2-7D01-B1E7-7032-A20600927076}"/>
                </a:ext>
              </a:extLst>
            </p:cNvPr>
            <p:cNvCxnSpPr>
              <a:cxnSpLocks/>
              <a:stCxn id="30" idx="1"/>
              <a:endCxn id="30" idx="5"/>
            </p:cNvCxnSpPr>
            <p:nvPr/>
          </p:nvCxnSpPr>
          <p:spPr>
            <a:xfrm>
              <a:off x="7697002" y="1812554"/>
              <a:ext cx="3232892" cy="3232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374B7D-1714-4EC6-7A44-EC8EC78CD7CB}"/>
              </a:ext>
            </a:extLst>
          </p:cNvPr>
          <p:cNvSpPr txBox="1"/>
          <p:nvPr/>
        </p:nvSpPr>
        <p:spPr>
          <a:xfrm>
            <a:off x="8684887" y="5383376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32-Zone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671693" y="5296795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076BD8-BCE3-FB7E-6EE4-B91A88CA7BC4}"/>
              </a:ext>
            </a:extLst>
          </p:cNvPr>
          <p:cNvSpPr/>
          <p:nvPr/>
        </p:nvSpPr>
        <p:spPr>
          <a:xfrm>
            <a:off x="2693465" y="28557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0D655D-D728-A8E0-8752-C150AAE7E284}"/>
              </a:ext>
            </a:extLst>
          </p:cNvPr>
          <p:cNvSpPr/>
          <p:nvPr/>
        </p:nvSpPr>
        <p:spPr>
          <a:xfrm>
            <a:off x="5293908" y="4356066"/>
            <a:ext cx="166255" cy="166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C773-10D5-2FE3-0482-D71CF55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188784"/>
            <a:ext cx="3038885" cy="2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336ECA-0517-9C03-462B-76648529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" y="2323650"/>
            <a:ext cx="2856390" cy="2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75CCB94-0794-BF1E-825F-4D31AF7C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" y="4569748"/>
            <a:ext cx="3038886" cy="21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3071791" y="883750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8188" y="187387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810804" y="121042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887940" y="135280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1592631" y="416413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86548" y="302697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412538" y="3521611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3154930" y="29214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Blue,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417579" y="605821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390988" y="545111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3320950" y="5331833"/>
            <a:ext cx="342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FF00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Big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Right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Small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7442593" y="683106"/>
            <a:ext cx="44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7668C-374B-DD95-6723-44C959CECB4E}"/>
              </a:ext>
            </a:extLst>
          </p:cNvPr>
          <p:cNvSpPr txBox="1"/>
          <p:nvPr/>
        </p:nvSpPr>
        <p:spPr>
          <a:xfrm>
            <a:off x="7908240" y="1352803"/>
            <a:ext cx="2892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Rules can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Red, Behind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Small, 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491C-B8A4-AC40-8467-CC280FAD66D7}"/>
              </a:ext>
            </a:extLst>
          </p:cNvPr>
          <p:cNvSpPr txBox="1"/>
          <p:nvPr/>
        </p:nvSpPr>
        <p:spPr>
          <a:xfrm>
            <a:off x="7908240" y="4569748"/>
            <a:ext cx="10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26DD76-FFF7-A832-FD87-4674211A33AF}"/>
              </a:ext>
            </a:extLst>
          </p:cNvPr>
          <p:cNvSpPr/>
          <p:nvPr/>
        </p:nvSpPr>
        <p:spPr>
          <a:xfrm>
            <a:off x="615154" y="5018792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425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F439F309-8A1E-D973-7FCB-AD33E6D7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12" y="962846"/>
            <a:ext cx="1928086" cy="1928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061C3-FEA3-E95B-5669-5CC96E1B21AE}"/>
              </a:ext>
            </a:extLst>
          </p:cNvPr>
          <p:cNvSpPr txBox="1"/>
          <p:nvPr/>
        </p:nvSpPr>
        <p:spPr>
          <a:xfrm>
            <a:off x="2616863" y="962846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89A628-622F-57A0-5F11-47FD5941C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7" b="7"/>
          <a:stretch/>
        </p:blipFill>
        <p:spPr>
          <a:xfrm>
            <a:off x="491968" y="487384"/>
            <a:ext cx="1928086" cy="201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673F793-5107-84F5-1EFC-9F96C5152DF1}"/>
              </a:ext>
            </a:extLst>
          </p:cNvPr>
          <p:cNvSpPr/>
          <p:nvPr/>
        </p:nvSpPr>
        <p:spPr>
          <a:xfrm>
            <a:off x="607595" y="1401090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D73A21-5B4E-ABCA-68EA-71F9B38C43C6}"/>
              </a:ext>
            </a:extLst>
          </p:cNvPr>
          <p:cNvSpPr/>
          <p:nvPr/>
        </p:nvSpPr>
        <p:spPr>
          <a:xfrm>
            <a:off x="1456013" y="72921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BE3EF0-293C-F0D3-60A0-2DF596361A8F}"/>
              </a:ext>
            </a:extLst>
          </p:cNvPr>
          <p:cNvSpPr/>
          <p:nvPr/>
        </p:nvSpPr>
        <p:spPr>
          <a:xfrm>
            <a:off x="1922664" y="1964184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CAC6693-94AB-68D2-06AA-234BA1470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8" r="3" b="3"/>
          <a:stretch/>
        </p:blipFill>
        <p:spPr>
          <a:xfrm>
            <a:off x="497796" y="2575306"/>
            <a:ext cx="1936633" cy="2019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422E20-512A-3BA5-CB2A-71D0AA856232}"/>
              </a:ext>
            </a:extLst>
          </p:cNvPr>
          <p:cNvSpPr/>
          <p:nvPr/>
        </p:nvSpPr>
        <p:spPr>
          <a:xfrm>
            <a:off x="2020649" y="3544178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DF25AD-B46C-5331-B932-8C38061BE185}"/>
              </a:ext>
            </a:extLst>
          </p:cNvPr>
          <p:cNvSpPr/>
          <p:nvPr/>
        </p:nvSpPr>
        <p:spPr>
          <a:xfrm>
            <a:off x="1862509" y="2703657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A39515-039B-9CEE-A14E-6D8AB6177386}"/>
              </a:ext>
            </a:extLst>
          </p:cNvPr>
          <p:cNvSpPr/>
          <p:nvPr/>
        </p:nvSpPr>
        <p:spPr>
          <a:xfrm>
            <a:off x="651373" y="350608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A867C-5671-D3B4-4B39-5E0E5CEE5876}"/>
              </a:ext>
            </a:extLst>
          </p:cNvPr>
          <p:cNvSpPr txBox="1"/>
          <p:nvPr/>
        </p:nvSpPr>
        <p:spPr>
          <a:xfrm>
            <a:off x="2588006" y="2984941"/>
            <a:ext cx="3422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Red, Left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BE0419-6836-5890-18EA-342C15B46621}"/>
              </a:ext>
            </a:extLst>
          </p:cNvPr>
          <p:cNvSpPr/>
          <p:nvPr/>
        </p:nvSpPr>
        <p:spPr>
          <a:xfrm>
            <a:off x="6591515" y="2228915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D6417-C0B4-03E9-8DEC-350BE5D49F0C}"/>
              </a:ext>
            </a:extLst>
          </p:cNvPr>
          <p:cNvSpPr/>
          <p:nvPr/>
        </p:nvSpPr>
        <p:spPr>
          <a:xfrm>
            <a:off x="7758697" y="192688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40009-22B3-BD7F-CD83-D920CCAA90ED}"/>
              </a:ext>
            </a:extLst>
          </p:cNvPr>
          <p:cNvSpPr/>
          <p:nvPr/>
        </p:nvSpPr>
        <p:spPr>
          <a:xfrm>
            <a:off x="6627029" y="1125636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4CF67-4FBE-969E-95D0-0577ABF8C7C1}"/>
              </a:ext>
            </a:extLst>
          </p:cNvPr>
          <p:cNvSpPr txBox="1"/>
          <p:nvPr/>
        </p:nvSpPr>
        <p:spPr>
          <a:xfrm>
            <a:off x="8582307" y="1343862"/>
            <a:ext cx="30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Cube, Big, Green, Left</a:t>
            </a:r>
          </a:p>
          <a:p>
            <a:pPr marL="342900" indent="-342900">
              <a:buAutoNum type="alphaUcPeriod"/>
            </a:pPr>
            <a:r>
              <a:rPr lang="en-US" dirty="0"/>
              <a:t>Sphere, Big, Red, 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C0C0C0"/>
                </a:highlight>
              </a:rPr>
              <a:t>Sphere, Small, Red, Right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14BA-CA09-0A3A-C4A3-97F4CD6E4B9A}"/>
              </a:ext>
            </a:extLst>
          </p:cNvPr>
          <p:cNvSpPr txBox="1"/>
          <p:nvPr/>
        </p:nvSpPr>
        <p:spPr>
          <a:xfrm>
            <a:off x="1012828" y="49730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DCA51-DABB-E433-53CF-2CD5586A98B1}"/>
              </a:ext>
            </a:extLst>
          </p:cNvPr>
          <p:cNvSpPr txBox="1"/>
          <p:nvPr/>
        </p:nvSpPr>
        <p:spPr>
          <a:xfrm>
            <a:off x="7183925" y="476413"/>
            <a:ext cx="65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ECBDCDEC-9659-E34E-E348-B9CFEC5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5" b="2"/>
          <a:stretch/>
        </p:blipFill>
        <p:spPr>
          <a:xfrm>
            <a:off x="496028" y="4723257"/>
            <a:ext cx="1940168" cy="2019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A29935-2A2A-B43E-C1A0-0D6082F12A7B}"/>
              </a:ext>
            </a:extLst>
          </p:cNvPr>
          <p:cNvSpPr/>
          <p:nvPr/>
        </p:nvSpPr>
        <p:spPr>
          <a:xfrm>
            <a:off x="1406437" y="6160409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AA15ED-2077-3B94-D487-7AD1D37A352F}"/>
              </a:ext>
            </a:extLst>
          </p:cNvPr>
          <p:cNvSpPr/>
          <p:nvPr/>
        </p:nvSpPr>
        <p:spPr>
          <a:xfrm>
            <a:off x="1456013" y="5465613"/>
            <a:ext cx="405233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CBD9-F434-4AD6-1C15-8925F243D897}"/>
              </a:ext>
            </a:extLst>
          </p:cNvPr>
          <p:cNvSpPr txBox="1"/>
          <p:nvPr/>
        </p:nvSpPr>
        <p:spPr>
          <a:xfrm>
            <a:off x="2673678" y="5380494"/>
            <a:ext cx="342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Cube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Big</a:t>
            </a:r>
            <a:r>
              <a:rPr lang="en-US" dirty="0"/>
              <a:t>, Green, </a:t>
            </a:r>
            <a:r>
              <a:rPr lang="en-US" dirty="0">
                <a:highlight>
                  <a:srgbClr val="FF00FF"/>
                </a:highlight>
              </a:rPr>
              <a:t>Front</a:t>
            </a:r>
          </a:p>
          <a:p>
            <a:pPr marL="342900" indent="-342900">
              <a:buAutoNum type="alphaUcPeriod"/>
            </a:pPr>
            <a:r>
              <a:rPr lang="en-US" dirty="0">
                <a:highlight>
                  <a:srgbClr val="FFFF00"/>
                </a:highlight>
              </a:rPr>
              <a:t>Sphere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Small</a:t>
            </a:r>
            <a:r>
              <a:rPr lang="en-US" dirty="0"/>
              <a:t>, Blue, </a:t>
            </a:r>
            <a:r>
              <a:rPr lang="en-US" dirty="0">
                <a:highlight>
                  <a:srgbClr val="FF00FF"/>
                </a:highlight>
              </a:rPr>
              <a:t>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DC98C-CEC8-CAEC-15C2-E88D0D5706D9}"/>
              </a:ext>
            </a:extLst>
          </p:cNvPr>
          <p:cNvSpPr txBox="1"/>
          <p:nvPr/>
        </p:nvSpPr>
        <p:spPr>
          <a:xfrm>
            <a:off x="6790987" y="3332194"/>
            <a:ext cx="444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search attribute by attribute</a:t>
            </a:r>
          </a:p>
          <a:p>
            <a:r>
              <a:rPr lang="en-US" dirty="0"/>
              <a:t>Then, add attributes as  priors to each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9608-3EAB-1E9D-2CB0-D20D3A206D77}"/>
              </a:ext>
            </a:extLst>
          </p:cNvPr>
          <p:cNvSpPr txBox="1"/>
          <p:nvPr/>
        </p:nvSpPr>
        <p:spPr>
          <a:xfrm>
            <a:off x="6591515" y="4131701"/>
            <a:ext cx="4442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left(2)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Left, red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Sphere, behind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 + green(2) + front(2)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Big,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Front + Green(2) + big(2)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Cube, big, Front + Green(2)</a:t>
            </a:r>
          </a:p>
        </p:txBody>
      </p:sp>
    </p:spTree>
    <p:extLst>
      <p:ext uri="{BB962C8B-B14F-4D97-AF65-F5344CB8AC3E}">
        <p14:creationId xmlns:p14="http://schemas.microsoft.com/office/powerpoint/2010/main" val="919936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6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565852D-913C-72E7-E59C-A7CF2C85235A}"/>
              </a:ext>
            </a:extLst>
          </p:cNvPr>
          <p:cNvSpPr/>
          <p:nvPr/>
        </p:nvSpPr>
        <p:spPr>
          <a:xfrm>
            <a:off x="3308807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6F2C9A-B466-98AC-A9C1-E7D1B099804A}"/>
              </a:ext>
            </a:extLst>
          </p:cNvPr>
          <p:cNvSpPr/>
          <p:nvPr/>
        </p:nvSpPr>
        <p:spPr>
          <a:xfrm>
            <a:off x="5337140" y="612742"/>
            <a:ext cx="3409361" cy="338422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2B697-A4F0-8533-A7C6-D93B1476655F}"/>
              </a:ext>
            </a:extLst>
          </p:cNvPr>
          <p:cNvSpPr txBox="1"/>
          <p:nvPr/>
        </p:nvSpPr>
        <p:spPr>
          <a:xfrm>
            <a:off x="3795073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humans understand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D5C06-03C3-E215-F7C8-A4339C05991C}"/>
              </a:ext>
            </a:extLst>
          </p:cNvPr>
          <p:cNvSpPr txBox="1"/>
          <p:nvPr/>
        </p:nvSpPr>
        <p:spPr>
          <a:xfrm>
            <a:off x="7041820" y="1566189"/>
            <a:ext cx="138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machines understand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99CB-DECF-D161-BF84-9048A88762F5}"/>
              </a:ext>
            </a:extLst>
          </p:cNvPr>
          <p:cNvSpPr txBox="1"/>
          <p:nvPr/>
        </p:nvSpPr>
        <p:spPr>
          <a:xfrm>
            <a:off x="5175315" y="5206506"/>
            <a:ext cx="1975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what we should go for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3F1A6-FB1C-085F-9D6D-A22F9CB61CD6}"/>
              </a:ext>
            </a:extLst>
          </p:cNvPr>
          <p:cNvCxnSpPr/>
          <p:nvPr/>
        </p:nvCxnSpPr>
        <p:spPr>
          <a:xfrm flipV="1">
            <a:off x="6096000" y="2601798"/>
            <a:ext cx="0" cy="241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01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535E53-A830-CC87-8C8C-1483CF91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769"/>
            <a:ext cx="3718217" cy="1737707"/>
          </a:xfrm>
        </p:spPr>
      </p:pic>
    </p:spTree>
    <p:extLst>
      <p:ext uri="{BB962C8B-B14F-4D97-AF65-F5344CB8AC3E}">
        <p14:creationId xmlns:p14="http://schemas.microsoft.com/office/powerpoint/2010/main" val="1433738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7F4B-03CF-B8DF-82DA-6980D15A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58AE-3F06-606C-4B7C-1CCAE4D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 =&gt; knowledge</a:t>
            </a:r>
          </a:p>
          <a:p>
            <a:pPr lvl="1"/>
            <a:r>
              <a:rPr lang="en-US" dirty="0"/>
              <a:t>Use a logic checker to check if learned knowledge make any sense	</a:t>
            </a:r>
          </a:p>
          <a:p>
            <a:pPr lvl="1"/>
            <a:r>
              <a:rPr lang="en-US" dirty="0"/>
              <a:t>One image can be mapped to a knowledge graph</a:t>
            </a:r>
          </a:p>
          <a:p>
            <a:pPr lvl="1"/>
            <a:r>
              <a:rPr lang="en-US" dirty="0"/>
              <a:t>Multi-level relationship </a:t>
            </a:r>
            <a:r>
              <a:rPr lang="en-US" b="1" dirty="0"/>
              <a:t>structure</a:t>
            </a:r>
          </a:p>
          <a:p>
            <a:pPr lvl="2"/>
            <a:r>
              <a:rPr lang="en-US" dirty="0"/>
              <a:t>L1:city, L2: state, L3: country, L4: continent, L5: planet</a:t>
            </a:r>
          </a:p>
          <a:p>
            <a:pPr lvl="2"/>
            <a:r>
              <a:rPr lang="en-US" dirty="0"/>
              <a:t>L1: side-broader, L2: table, L3: room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54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Wiki-data or any KG focus on general knowledge</a:t>
            </a:r>
          </a:p>
          <a:p>
            <a:r>
              <a:rPr lang="en-US" dirty="0"/>
              <a:t>We focus on the highly customized, private knowledge</a:t>
            </a:r>
          </a:p>
          <a:p>
            <a:pPr lvl="1"/>
            <a:r>
              <a:rPr lang="en-US" dirty="0"/>
              <a:t>usually not applied to everyone</a:t>
            </a:r>
          </a:p>
          <a:p>
            <a:pPr lvl="1"/>
            <a:r>
              <a:rPr lang="en-US" dirty="0"/>
              <a:t>depends on the actual environments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4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15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Nor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searched by a Knowledge Graph or a simple planer.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RL is not sure about final state. RL model has no actual plan.</a:t>
            </a:r>
          </a:p>
          <a:p>
            <a:r>
              <a:rPr lang="en-US" dirty="0"/>
              <a:t>Can RL model answer what it is doing ?</a:t>
            </a:r>
          </a:p>
          <a:p>
            <a:r>
              <a:rPr lang="en-US" dirty="0"/>
              <a:t>Not necessary to move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1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Reposition the object, but instead of using imitation learning, which is task specific model and require demonstrations for each task. Also we don’t want to use language as instructions</a:t>
            </a:r>
          </a:p>
          <a:p>
            <a:r>
              <a:rPr lang="en-US" dirty="0"/>
              <a:t>We can simply use training images as the final state of demonstrations, Once we have learned the final state, the path to the final state can be done by planners.</a:t>
            </a:r>
          </a:p>
          <a:p>
            <a:r>
              <a:rPr lang="en-US" dirty="0"/>
              <a:t>For the generalization, we don’t us a single rule to generalize the apply case. Instead, we can use large learning-case to cover the most possible scenarios. Since the real world is complicate and highly variate, a single general rule usually fits not well.</a:t>
            </a:r>
          </a:p>
          <a:p>
            <a:r>
              <a:rPr lang="en-US" dirty="0"/>
              <a:t>Not necessary to move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0CA169-17E1-49CC-E3F5-49B4761D4210}"/>
              </a:ext>
            </a:extLst>
          </p:cNvPr>
          <p:cNvGrpSpPr/>
          <p:nvPr/>
        </p:nvGrpSpPr>
        <p:grpSpPr>
          <a:xfrm>
            <a:off x="3313744" y="1424893"/>
            <a:ext cx="1340547" cy="1290495"/>
            <a:chOff x="431498" y="1526849"/>
            <a:chExt cx="1340547" cy="129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F9943-0A6A-C069-9D2B-F86C78ADC9AB}"/>
                </a:ext>
              </a:extLst>
            </p:cNvPr>
            <p:cNvSpPr/>
            <p:nvPr/>
          </p:nvSpPr>
          <p:spPr>
            <a:xfrm>
              <a:off x="431498" y="1526849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9FBA318-A56A-EDAD-7C72-F2F0193A2588}"/>
                </a:ext>
              </a:extLst>
            </p:cNvPr>
            <p:cNvSpPr/>
            <p:nvPr/>
          </p:nvSpPr>
          <p:spPr>
            <a:xfrm>
              <a:off x="1358576" y="153745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62D31D-A762-859C-9026-9FA129135AE0}"/>
                </a:ext>
              </a:extLst>
            </p:cNvPr>
            <p:cNvSpPr/>
            <p:nvPr/>
          </p:nvSpPr>
          <p:spPr>
            <a:xfrm>
              <a:off x="456414" y="1953726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A1980-5AAD-C7BB-BC1C-D8B0FD48A3B3}"/>
              </a:ext>
            </a:extLst>
          </p:cNvPr>
          <p:cNvGrpSpPr/>
          <p:nvPr/>
        </p:nvGrpSpPr>
        <p:grpSpPr>
          <a:xfrm>
            <a:off x="6488520" y="1367059"/>
            <a:ext cx="1340547" cy="1290495"/>
            <a:chOff x="344953" y="1572542"/>
            <a:chExt cx="1340547" cy="12904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1B2A55-D838-FE6F-6A77-75EDFA480125}"/>
                </a:ext>
              </a:extLst>
            </p:cNvPr>
            <p:cNvSpPr/>
            <p:nvPr/>
          </p:nvSpPr>
          <p:spPr>
            <a:xfrm>
              <a:off x="344953" y="1572542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2BAC1-7419-08C1-9789-705FD22A1C58}"/>
                </a:ext>
              </a:extLst>
            </p:cNvPr>
            <p:cNvSpPr/>
            <p:nvPr/>
          </p:nvSpPr>
          <p:spPr>
            <a:xfrm>
              <a:off x="888467" y="1845200"/>
              <a:ext cx="284106" cy="3088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F68CA-93B7-1F47-ACBB-570FC1A4E71D}"/>
                </a:ext>
              </a:extLst>
            </p:cNvPr>
            <p:cNvSpPr/>
            <p:nvPr/>
          </p:nvSpPr>
          <p:spPr>
            <a:xfrm>
              <a:off x="807102" y="2197978"/>
              <a:ext cx="538578" cy="503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16AC-6354-A1B3-94A7-E525294AC636}"/>
              </a:ext>
            </a:extLst>
          </p:cNvPr>
          <p:cNvGrpSpPr/>
          <p:nvPr/>
        </p:nvGrpSpPr>
        <p:grpSpPr>
          <a:xfrm>
            <a:off x="3338514" y="1427081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6E4E92-AF24-43D2-6284-4876E244550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6A82D-8B84-592C-BA9A-C9063E33B13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DD43C597-D954-DFB4-3F98-6F9324BE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C8C75-2FC9-B3D7-0511-48142B8FDEE7}"/>
              </a:ext>
            </a:extLst>
          </p:cNvPr>
          <p:cNvGrpSpPr/>
          <p:nvPr/>
        </p:nvGrpSpPr>
        <p:grpSpPr>
          <a:xfrm>
            <a:off x="6474969" y="1367058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2CDC54-16E7-91EC-D340-75A66C614BF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8C5474-43FE-939E-231E-4D01CECCA620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C1CEAA1-8F74-484E-C724-D7B75D85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81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8CCEB9-745C-D5B4-E5DC-79AB75A19AD4}"/>
              </a:ext>
            </a:extLst>
          </p:cNvPr>
          <p:cNvGrpSpPr/>
          <p:nvPr/>
        </p:nvGrpSpPr>
        <p:grpSpPr>
          <a:xfrm>
            <a:off x="461478" y="657606"/>
            <a:ext cx="4595750" cy="4536374"/>
            <a:chOff x="3238007" y="1128156"/>
            <a:chExt cx="4595750" cy="45363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0730EF-B072-5935-92AE-E02C52459839}"/>
                </a:ext>
              </a:extLst>
            </p:cNvPr>
            <p:cNvCxnSpPr/>
            <p:nvPr/>
          </p:nvCxnSpPr>
          <p:spPr>
            <a:xfrm>
              <a:off x="3238007" y="3429000"/>
              <a:ext cx="459575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79ED00-3867-002C-AAC2-A9B361FF2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882" y="1128156"/>
              <a:ext cx="0" cy="453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8C1C5D-1E7A-F3AA-1B7C-CFF5DFF223E9}"/>
                </a:ext>
              </a:extLst>
            </p:cNvPr>
            <p:cNvSpPr/>
            <p:nvPr/>
          </p:nvSpPr>
          <p:spPr>
            <a:xfrm>
              <a:off x="4318661" y="2309752"/>
              <a:ext cx="2434441" cy="23038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A2D809-B0BA-B23E-BC22-8BB17E4EAD40}"/>
                </a:ext>
              </a:extLst>
            </p:cNvPr>
            <p:cNvSpPr txBox="1"/>
            <p:nvPr/>
          </p:nvSpPr>
          <p:spPr>
            <a:xfrm>
              <a:off x="5871268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ABD04-97AD-FB37-A305-E16AD7737FBF}"/>
                </a:ext>
              </a:extLst>
            </p:cNvPr>
            <p:cNvSpPr txBox="1"/>
            <p:nvPr/>
          </p:nvSpPr>
          <p:spPr>
            <a:xfrm>
              <a:off x="5939365" y="3804459"/>
              <a:ext cx="26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AE8F3-5BDE-6348-51B9-3ABEF738A0A5}"/>
                </a:ext>
              </a:extLst>
            </p:cNvPr>
            <p:cNvSpPr txBox="1"/>
            <p:nvPr/>
          </p:nvSpPr>
          <p:spPr>
            <a:xfrm>
              <a:off x="4845376" y="38044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28D9D-5685-BE77-130E-7B7716F64757}"/>
                </a:ext>
              </a:extLst>
            </p:cNvPr>
            <p:cNvSpPr txBox="1"/>
            <p:nvPr/>
          </p:nvSpPr>
          <p:spPr>
            <a:xfrm>
              <a:off x="6931754" y="20469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03FEB-BA7F-6E63-399C-BEAF0FA7C9BC}"/>
                </a:ext>
              </a:extLst>
            </p:cNvPr>
            <p:cNvSpPr txBox="1"/>
            <p:nvPr/>
          </p:nvSpPr>
          <p:spPr>
            <a:xfrm>
              <a:off x="4790613" y="2869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4EDA3-AAC0-261F-3063-BA528D578E59}"/>
                </a:ext>
              </a:extLst>
            </p:cNvPr>
            <p:cNvSpPr txBox="1"/>
            <p:nvPr/>
          </p:nvSpPr>
          <p:spPr>
            <a:xfrm>
              <a:off x="6991079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6BA25B-EEC8-33A6-8408-67BAF7E317AB}"/>
                </a:ext>
              </a:extLst>
            </p:cNvPr>
            <p:cNvSpPr txBox="1"/>
            <p:nvPr/>
          </p:nvSpPr>
          <p:spPr>
            <a:xfrm>
              <a:off x="3822565" y="4548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BCA98-274B-BE8B-7F93-ECDF09D3777A}"/>
                </a:ext>
              </a:extLst>
            </p:cNvPr>
            <p:cNvSpPr txBox="1"/>
            <p:nvPr/>
          </p:nvSpPr>
          <p:spPr>
            <a:xfrm>
              <a:off x="3832485" y="2059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F72C-9C12-1A59-EB16-E97AD8437B4A}"/>
                </a:ext>
              </a:extLst>
            </p:cNvPr>
            <p:cNvSpPr/>
            <p:nvPr/>
          </p:nvSpPr>
          <p:spPr>
            <a:xfrm>
              <a:off x="5452753" y="3345873"/>
              <a:ext cx="166255" cy="1662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04D99F-1258-3C49-D9A9-8CEAFC0A3BD9}"/>
              </a:ext>
            </a:extLst>
          </p:cNvPr>
          <p:cNvSpPr txBox="1"/>
          <p:nvPr/>
        </p:nvSpPr>
        <p:spPr>
          <a:xfrm>
            <a:off x="2259317" y="5601596"/>
            <a:ext cx="83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8-Zone</a:t>
            </a:r>
          </a:p>
        </p:txBody>
      </p: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4383C28F-AE96-8624-18E3-B6E3C98F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52" y="1848507"/>
            <a:ext cx="1121538" cy="1080000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26D6E3-26D4-59E1-AD65-2E6984A7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8" y="1876044"/>
            <a:ext cx="1121538" cy="1080000"/>
          </a:xfrm>
          <a:prstGeom prst="rect">
            <a:avLst/>
          </a:prstGeom>
        </p:spPr>
      </p:pic>
      <p:pic>
        <p:nvPicPr>
          <p:cNvPr id="24" name="Picture 23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AD5E3428-64EC-2492-AD1C-A65E5E078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85" y="3526761"/>
            <a:ext cx="1085192" cy="10800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2E32B33-410C-8EA3-0397-0390A044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72" y="3570371"/>
            <a:ext cx="1025783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F16497-B7CD-AD18-9CDA-15204B6C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7" y="3526761"/>
            <a:ext cx="1087807" cy="1080000"/>
          </a:xfrm>
          <a:prstGeom prst="rect">
            <a:avLst/>
          </a:prstGeom>
        </p:spPr>
      </p:pic>
      <p:pic>
        <p:nvPicPr>
          <p:cNvPr id="34" name="Picture 33" descr="Diagram, venn diagram&#10;&#10;Description automatically generated">
            <a:extLst>
              <a:ext uri="{FF2B5EF4-FFF2-40B4-BE49-F238E27FC236}">
                <a16:creationId xmlns:a16="http://schemas.microsoft.com/office/drawing/2014/main" id="{A3474AD5-652A-2408-FA7B-98997C13C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9" y="1876044"/>
            <a:ext cx="1121538" cy="1080000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0128ED-7C82-6C9C-A2F0-D33AA8FBB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14" y="3526761"/>
            <a:ext cx="1121538" cy="1080000"/>
          </a:xfrm>
          <a:prstGeom prst="rect">
            <a:avLst/>
          </a:prstGeom>
        </p:spPr>
      </p:pic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04680E-54CE-065B-0E86-E660492F6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4" y="1861377"/>
            <a:ext cx="112153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4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71"/>
            <a:ext cx="10515600" cy="9685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16923"/>
            <a:ext cx="10515600" cy="31914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it in a highly explainable way</a:t>
            </a:r>
          </a:p>
          <a:p>
            <a:pPr lvl="1"/>
            <a:r>
              <a:rPr lang="en-US" dirty="0"/>
              <a:t>Predict final state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Scoring the prediction based on rules</a:t>
            </a:r>
          </a:p>
          <a:p>
            <a:r>
              <a:rPr lang="en-US" dirty="0"/>
              <a:t>The model can be personalized/updated</a:t>
            </a:r>
          </a:p>
          <a:p>
            <a:pPr lvl="1"/>
            <a:r>
              <a:rPr lang="en-US" dirty="0"/>
              <a:t>Rule-Based scoring system</a:t>
            </a:r>
          </a:p>
          <a:p>
            <a:pPr lvl="2"/>
            <a:r>
              <a:rPr lang="en-US" dirty="0"/>
              <a:t>Extract rules from training images, for general common sense</a:t>
            </a:r>
          </a:p>
          <a:p>
            <a:pPr lvl="2"/>
            <a:r>
              <a:rPr lang="en-US" dirty="0"/>
              <a:t>Update knowledge graph via adding personalize training scenes	</a:t>
            </a:r>
          </a:p>
          <a:p>
            <a:pPr lvl="2"/>
            <a:r>
              <a:rPr lang="en-US" dirty="0"/>
              <a:t>Scoring system for scene evaluation, and loose the overfitting over the </a:t>
            </a:r>
            <a:r>
              <a:rPr lang="en-US"/>
              <a:t>sceness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34122-4E6C-BF39-14C7-92D1DAB8C1A3}"/>
              </a:ext>
            </a:extLst>
          </p:cNvPr>
          <p:cNvSpPr txBox="1"/>
          <p:nvPr/>
        </p:nvSpPr>
        <p:spPr>
          <a:xfrm>
            <a:off x="6549684" y="280698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8ECF4-E9F3-8BE0-62CB-0ABAB35D3C55}"/>
              </a:ext>
            </a:extLst>
          </p:cNvPr>
          <p:cNvCxnSpPr>
            <a:cxnSpLocks/>
          </p:cNvCxnSpPr>
          <p:nvPr/>
        </p:nvCxnSpPr>
        <p:spPr>
          <a:xfrm>
            <a:off x="5269454" y="210353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70107E-78C0-BD5D-B5A3-1270D60DA635}"/>
              </a:ext>
            </a:extLst>
          </p:cNvPr>
          <p:cNvSpPr txBox="1"/>
          <p:nvPr/>
        </p:nvSpPr>
        <p:spPr>
          <a:xfrm>
            <a:off x="4973417" y="1609117"/>
            <a:ext cx="12433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662B-37B5-67A2-1DFE-584760F9DB94}"/>
              </a:ext>
            </a:extLst>
          </p:cNvPr>
          <p:cNvSpPr txBox="1"/>
          <p:nvPr/>
        </p:nvSpPr>
        <p:spPr>
          <a:xfrm>
            <a:off x="3407464" y="2831565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FA487-D904-FDC0-A5A4-39BE9F7D67E5}"/>
              </a:ext>
            </a:extLst>
          </p:cNvPr>
          <p:cNvGrpSpPr/>
          <p:nvPr/>
        </p:nvGrpSpPr>
        <p:grpSpPr>
          <a:xfrm>
            <a:off x="3313742" y="1457190"/>
            <a:ext cx="1340547" cy="1290495"/>
            <a:chOff x="963622" y="1771017"/>
            <a:chExt cx="1340547" cy="12904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ED72D-42BC-DBC2-E924-3DFCD09D6F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735A6B-5570-E58C-F954-5B2735A23394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ameleon outline">
              <a:extLst>
                <a:ext uri="{FF2B5EF4-FFF2-40B4-BE49-F238E27FC236}">
                  <a16:creationId xmlns:a16="http://schemas.microsoft.com/office/drawing/2014/main" id="{64505CFC-185F-7BB4-C9D8-61DED151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6F761E-39C6-54D5-8E11-7DA7945C4B96}"/>
              </a:ext>
            </a:extLst>
          </p:cNvPr>
          <p:cNvGrpSpPr/>
          <p:nvPr/>
        </p:nvGrpSpPr>
        <p:grpSpPr>
          <a:xfrm>
            <a:off x="6457231" y="1424107"/>
            <a:ext cx="1340547" cy="1290495"/>
            <a:chOff x="963622" y="1771017"/>
            <a:chExt cx="1340547" cy="12904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77397-72D4-7D7D-B491-EA785638B20F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3274AD-CD63-9271-7867-7DA1A5952B2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hameleon outline">
              <a:extLst>
                <a:ext uri="{FF2B5EF4-FFF2-40B4-BE49-F238E27FC236}">
                  <a16:creationId xmlns:a16="http://schemas.microsoft.com/office/drawing/2014/main" id="{98DC4FFE-A497-5881-D7E5-A4898108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611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2" y="374852"/>
            <a:ext cx="8526596" cy="89947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approach: Reinforcement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807978" y="5630094"/>
            <a:ext cx="759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RL based model predicate the reward in each state and make actions. But it can not explain the reason of making this action in higher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policy is usually lack of 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80692" y="3244334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529490" y="2456165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367482" y="1995901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1151064" y="3209892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4725981" y="25314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38F15F-D557-7567-FDB3-099261595BB0}"/>
              </a:ext>
            </a:extLst>
          </p:cNvPr>
          <p:cNvCxnSpPr>
            <a:cxnSpLocks/>
          </p:cNvCxnSpPr>
          <p:nvPr/>
        </p:nvCxnSpPr>
        <p:spPr>
          <a:xfrm>
            <a:off x="7152658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B45AE1-119C-85CE-4E4B-6A6C49844B89}"/>
              </a:ext>
            </a:extLst>
          </p:cNvPr>
          <p:cNvSpPr txBox="1"/>
          <p:nvPr/>
        </p:nvSpPr>
        <p:spPr>
          <a:xfrm>
            <a:off x="7555596" y="2346804"/>
            <a:ext cx="10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8039165" y="2531470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C0D0DD-4D2F-D6C2-8377-387E1F0A1D05}"/>
              </a:ext>
            </a:extLst>
          </p:cNvPr>
          <p:cNvSpPr txBox="1"/>
          <p:nvPr/>
        </p:nvSpPr>
        <p:spPr>
          <a:xfrm>
            <a:off x="2861855" y="3231662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5401636" y="3210893"/>
            <a:ext cx="199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0F61-F83B-6F50-B07F-CDF3F0F9F233}"/>
              </a:ext>
            </a:extLst>
          </p:cNvPr>
          <p:cNvSpPr txBox="1"/>
          <p:nvPr/>
        </p:nvSpPr>
        <p:spPr>
          <a:xfrm>
            <a:off x="4750019" y="2050397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5CE4C-ACBC-B23E-F56B-9B4AA94F443E}"/>
              </a:ext>
            </a:extLst>
          </p:cNvPr>
          <p:cNvSpPr txBox="1"/>
          <p:nvPr/>
        </p:nvSpPr>
        <p:spPr>
          <a:xfrm>
            <a:off x="7063296" y="2080325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B1003-3C1A-F0C3-1860-CBCE238DD821}"/>
              </a:ext>
            </a:extLst>
          </p:cNvPr>
          <p:cNvSpPr txBox="1"/>
          <p:nvPr/>
        </p:nvSpPr>
        <p:spPr>
          <a:xfrm>
            <a:off x="7975838" y="2090493"/>
            <a:ext cx="86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A07CAC-33E7-93B9-32D5-57C5074C6D9B}"/>
              </a:ext>
            </a:extLst>
          </p:cNvPr>
          <p:cNvSpPr/>
          <p:nvPr/>
        </p:nvSpPr>
        <p:spPr>
          <a:xfrm rot="16200000">
            <a:off x="4124198" y="693320"/>
            <a:ext cx="301381" cy="6247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66F2-2A64-CA58-5E95-C638C9460BA7}"/>
              </a:ext>
            </a:extLst>
          </p:cNvPr>
          <p:cNvSpPr txBox="1"/>
          <p:nvPr/>
        </p:nvSpPr>
        <p:spPr>
          <a:xfrm>
            <a:off x="2747128" y="4051807"/>
            <a:ext cx="393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 the goal state before converge, but model still take 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E46B5F-0AE1-45DD-CA8C-5A386E6E5B30}"/>
              </a:ext>
            </a:extLst>
          </p:cNvPr>
          <p:cNvGrpSpPr/>
          <p:nvPr/>
        </p:nvGrpSpPr>
        <p:grpSpPr>
          <a:xfrm>
            <a:off x="963622" y="1771017"/>
            <a:ext cx="1340547" cy="1290495"/>
            <a:chOff x="963622" y="1771017"/>
            <a:chExt cx="1340547" cy="12904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164DAB-9AE5-BA74-D33F-E985AC2A5AE7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9722D-A8A0-2810-2ABD-EF3E6EA1DD6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Chameleon outline">
              <a:extLst>
                <a:ext uri="{FF2B5EF4-FFF2-40B4-BE49-F238E27FC236}">
                  <a16:creationId xmlns:a16="http://schemas.microsoft.com/office/drawing/2014/main" id="{E1896C55-2721-B8E1-F7E9-3BB92672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ADADE1-1E0E-DF8C-B422-81945F5DF7E4}"/>
              </a:ext>
            </a:extLst>
          </p:cNvPr>
          <p:cNvGrpSpPr/>
          <p:nvPr/>
        </p:nvGrpSpPr>
        <p:grpSpPr>
          <a:xfrm>
            <a:off x="3325811" y="1781615"/>
            <a:ext cx="1340547" cy="1290495"/>
            <a:chOff x="3325811" y="1781615"/>
            <a:chExt cx="1340547" cy="1290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BEF3A8-CB35-DBF6-A145-3568A9DAC7E8}"/>
                </a:ext>
              </a:extLst>
            </p:cNvPr>
            <p:cNvGrpSpPr/>
            <p:nvPr/>
          </p:nvGrpSpPr>
          <p:grpSpPr>
            <a:xfrm>
              <a:off x="3325811" y="1781615"/>
              <a:ext cx="1340547" cy="1290495"/>
              <a:chOff x="963622" y="1771017"/>
              <a:chExt cx="1340547" cy="129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BE1023-DFB1-EF7E-A44C-24E6216624A0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2473D2-778E-4E4E-6C9D-E6F099CE60CC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pic>
            <p:nvPicPr>
              <p:cNvPr id="23" name="Graphic 22" descr="Chameleon outline">
                <a:extLst>
                  <a:ext uri="{FF2B5EF4-FFF2-40B4-BE49-F238E27FC236}">
                    <a16:creationId xmlns:a16="http://schemas.microsoft.com/office/drawing/2014/main" id="{F19BD485-E8F5-268E-66DD-44A07D18D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27616" y="1786793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444A22-1D94-5DA4-0D28-774EE52A7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347" y="2063353"/>
              <a:ext cx="342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B719C9-A705-E906-FA5A-3E5BC98957B9}"/>
              </a:ext>
            </a:extLst>
          </p:cNvPr>
          <p:cNvGrpSpPr/>
          <p:nvPr/>
        </p:nvGrpSpPr>
        <p:grpSpPr>
          <a:xfrm>
            <a:off x="5648548" y="1839254"/>
            <a:ext cx="1340547" cy="1330034"/>
            <a:chOff x="3325811" y="1742076"/>
            <a:chExt cx="1340547" cy="1330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048336-93A0-76B8-5DAD-D3D3ECD50727}"/>
                </a:ext>
              </a:extLst>
            </p:cNvPr>
            <p:cNvGrpSpPr/>
            <p:nvPr/>
          </p:nvGrpSpPr>
          <p:grpSpPr>
            <a:xfrm>
              <a:off x="3325811" y="1742076"/>
              <a:ext cx="1340547" cy="1330034"/>
              <a:chOff x="963622" y="1731478"/>
              <a:chExt cx="1340547" cy="13300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12FAC3-93AA-8C43-10DA-AA60538199C7}"/>
                  </a:ext>
                </a:extLst>
              </p:cNvPr>
              <p:cNvSpPr/>
              <p:nvPr/>
            </p:nvSpPr>
            <p:spPr>
              <a:xfrm>
                <a:off x="963622" y="1771017"/>
                <a:ext cx="1340547" cy="129049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924891-62B2-C6BB-CA64-80AD06E43016}"/>
                  </a:ext>
                </a:extLst>
              </p:cNvPr>
              <p:cNvSpPr/>
              <p:nvPr/>
            </p:nvSpPr>
            <p:spPr>
              <a:xfrm>
                <a:off x="988538" y="2197894"/>
                <a:ext cx="538578" cy="5035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Chameleon outline">
                <a:extLst>
                  <a:ext uri="{FF2B5EF4-FFF2-40B4-BE49-F238E27FC236}">
                    <a16:creationId xmlns:a16="http://schemas.microsoft.com/office/drawing/2014/main" id="{915572A6-A442-6D0C-5FDF-789F1C02B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280" y="1731478"/>
                <a:ext cx="553121" cy="553121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214054-20CD-CB7D-A5B7-649AAD014F39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75" y="2122263"/>
              <a:ext cx="0" cy="2800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9C7FA-7CB7-DC78-B633-3570485FF253}"/>
              </a:ext>
            </a:extLst>
          </p:cNvPr>
          <p:cNvGrpSpPr/>
          <p:nvPr/>
        </p:nvGrpSpPr>
        <p:grpSpPr>
          <a:xfrm>
            <a:off x="9001412" y="1798485"/>
            <a:ext cx="1340547" cy="1290495"/>
            <a:chOff x="926889" y="1810917"/>
            <a:chExt cx="1340547" cy="129049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99C720-FE7A-1430-4ACB-70C4803F1BB4}"/>
                </a:ext>
              </a:extLst>
            </p:cNvPr>
            <p:cNvSpPr/>
            <p:nvPr/>
          </p:nvSpPr>
          <p:spPr>
            <a:xfrm>
              <a:off x="926889" y="18109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D8C05FC-2412-30C2-99FF-E313D96269D8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ameleon outline">
              <a:extLst>
                <a:ext uri="{FF2B5EF4-FFF2-40B4-BE49-F238E27FC236}">
                  <a16:creationId xmlns:a16="http://schemas.microsoft.com/office/drawing/2014/main" id="{E1A41CE4-571A-778F-DDDF-D6C7AC326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0" y="2172804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59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A90-9D26-3CCD-F6EA-38B4203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89" y="281345"/>
            <a:ext cx="10836786" cy="9448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Approach: Rule-based scoring system for object </a:t>
            </a:r>
            <a:r>
              <a:rPr lang="en-US" altLang="zh-CN" dirty="0"/>
              <a:t>placement</a:t>
            </a:r>
            <a:r>
              <a:rPr lang="en-US" dirty="0"/>
              <a:t> task.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47983-05EA-4421-C4AF-375539FD4EFB}"/>
              </a:ext>
            </a:extLst>
          </p:cNvPr>
          <p:cNvSpPr txBox="1"/>
          <p:nvPr/>
        </p:nvSpPr>
        <p:spPr>
          <a:xfrm>
            <a:off x="275511" y="5420482"/>
            <a:ext cx="8663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Predict the final state first, then extracts the actions from initial and final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Knowing a higher-level plan before doing the 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KG is updatable for new scenarios and can be lightweight.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small object or big object?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F41-5DE1-7AA1-4304-C60CF94BA9E9}"/>
              </a:ext>
            </a:extLst>
          </p:cNvPr>
          <p:cNvSpPr txBox="1"/>
          <p:nvPr/>
        </p:nvSpPr>
        <p:spPr>
          <a:xfrm>
            <a:off x="9038529" y="3467563"/>
            <a:ext cx="13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state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0DAB14-4EF4-4399-B838-C45D49C0607E}"/>
              </a:ext>
            </a:extLst>
          </p:cNvPr>
          <p:cNvCxnSpPr>
            <a:cxnSpLocks/>
          </p:cNvCxnSpPr>
          <p:nvPr/>
        </p:nvCxnSpPr>
        <p:spPr>
          <a:xfrm>
            <a:off x="2377090" y="2619462"/>
            <a:ext cx="465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3375B7A-5DCB-8634-CE5B-DE20BF2D6FDA}"/>
              </a:ext>
            </a:extLst>
          </p:cNvPr>
          <p:cNvSpPr txBox="1"/>
          <p:nvPr/>
        </p:nvSpPr>
        <p:spPr>
          <a:xfrm>
            <a:off x="2162746" y="2162138"/>
            <a:ext cx="9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1265FA-C286-939A-0338-C40206CF7D71}"/>
              </a:ext>
            </a:extLst>
          </p:cNvPr>
          <p:cNvSpPr txBox="1"/>
          <p:nvPr/>
        </p:nvSpPr>
        <p:spPr>
          <a:xfrm>
            <a:off x="689027" y="3225647"/>
            <a:ext cx="11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21C65A-B8BF-2825-CFBB-691A22A6BF32}"/>
              </a:ext>
            </a:extLst>
          </p:cNvPr>
          <p:cNvCxnSpPr>
            <a:cxnSpLocks/>
          </p:cNvCxnSpPr>
          <p:nvPr/>
        </p:nvCxnSpPr>
        <p:spPr>
          <a:xfrm>
            <a:off x="5849682" y="2791166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E7A9A-0A40-F99C-DD78-F2BC51717FCD}"/>
              </a:ext>
            </a:extLst>
          </p:cNvPr>
          <p:cNvCxnSpPr>
            <a:cxnSpLocks/>
          </p:cNvCxnSpPr>
          <p:nvPr/>
        </p:nvCxnSpPr>
        <p:spPr>
          <a:xfrm>
            <a:off x="10379076" y="2853671"/>
            <a:ext cx="37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14CE0A-255E-5CE7-5F18-B7544301BE58}"/>
              </a:ext>
            </a:extLst>
          </p:cNvPr>
          <p:cNvSpPr txBox="1"/>
          <p:nvPr/>
        </p:nvSpPr>
        <p:spPr>
          <a:xfrm>
            <a:off x="10786882" y="2662441"/>
            <a:ext cx="14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E0A931-56BB-1ABC-5D7C-AAA774EBD669}"/>
              </a:ext>
            </a:extLst>
          </p:cNvPr>
          <p:cNvSpPr txBox="1"/>
          <p:nvPr/>
        </p:nvSpPr>
        <p:spPr>
          <a:xfrm>
            <a:off x="8139638" y="2380245"/>
            <a:ext cx="59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F78AD8E-70A8-66F1-ACE6-12494D98D285}"/>
              </a:ext>
            </a:extLst>
          </p:cNvPr>
          <p:cNvSpPr/>
          <p:nvPr/>
        </p:nvSpPr>
        <p:spPr>
          <a:xfrm>
            <a:off x="6778722" y="2421302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Rules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DE4F8-D22A-3B10-7907-90D646588DAB}"/>
              </a:ext>
            </a:extLst>
          </p:cNvPr>
          <p:cNvCxnSpPr>
            <a:cxnSpLocks/>
          </p:cNvCxnSpPr>
          <p:nvPr/>
        </p:nvCxnSpPr>
        <p:spPr>
          <a:xfrm>
            <a:off x="8063878" y="282087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C98BB-D2C4-1E87-F984-84ECCBD15485}"/>
              </a:ext>
            </a:extLst>
          </p:cNvPr>
          <p:cNvSpPr txBox="1"/>
          <p:nvPr/>
        </p:nvSpPr>
        <p:spPr>
          <a:xfrm>
            <a:off x="2929268" y="4254240"/>
            <a:ext cx="267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generated scenes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5A26C-D20A-5F56-2CDA-A9D5EE793191}"/>
              </a:ext>
            </a:extLst>
          </p:cNvPr>
          <p:cNvGrpSpPr/>
          <p:nvPr/>
        </p:nvGrpSpPr>
        <p:grpSpPr>
          <a:xfrm>
            <a:off x="639453" y="1860758"/>
            <a:ext cx="1340547" cy="1290495"/>
            <a:chOff x="963622" y="1771017"/>
            <a:chExt cx="1340547" cy="12904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44809-1439-DFFF-16AB-66BB7D769E7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8CCB70-10B4-E2EF-D789-DE85F8117E0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hameleon outline">
              <a:extLst>
                <a:ext uri="{FF2B5EF4-FFF2-40B4-BE49-F238E27FC236}">
                  <a16:creationId xmlns:a16="http://schemas.microsoft.com/office/drawing/2014/main" id="{C6E683FA-BBB7-E4D0-5A04-0B0D99DC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616" y="1786793"/>
              <a:ext cx="553121" cy="55312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522757-0601-59E0-F87E-D1CC517D6EED}"/>
              </a:ext>
            </a:extLst>
          </p:cNvPr>
          <p:cNvGrpSpPr/>
          <p:nvPr/>
        </p:nvGrpSpPr>
        <p:grpSpPr>
          <a:xfrm>
            <a:off x="8962146" y="2163940"/>
            <a:ext cx="1340547" cy="1290495"/>
            <a:chOff x="963622" y="1771017"/>
            <a:chExt cx="1340547" cy="12904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E174A-B220-94C9-F6B0-6673D866F1B2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55C33C-CC07-30F0-F178-F2CEEED4C76B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ameleon outline">
              <a:extLst>
                <a:ext uri="{FF2B5EF4-FFF2-40B4-BE49-F238E27FC236}">
                  <a16:creationId xmlns:a16="http://schemas.microsoft.com/office/drawing/2014/main" id="{159B8F8E-A1F1-8E6B-DFCB-58042239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1266" y="2166199"/>
              <a:ext cx="553121" cy="5531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E01FF-05BF-F235-7E4E-BD97307CEA70}"/>
              </a:ext>
            </a:extLst>
          </p:cNvPr>
          <p:cNvGrpSpPr/>
          <p:nvPr/>
        </p:nvGrpSpPr>
        <p:grpSpPr>
          <a:xfrm>
            <a:off x="3764295" y="1334750"/>
            <a:ext cx="1340547" cy="1290495"/>
            <a:chOff x="963622" y="1771017"/>
            <a:chExt cx="1340547" cy="1290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35004E-872E-03AE-D912-DD5A9F0988C3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24FE6A-1567-6C05-B0FE-271B23C741E6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ameleon outline">
              <a:extLst>
                <a:ext uri="{FF2B5EF4-FFF2-40B4-BE49-F238E27FC236}">
                  <a16:creationId xmlns:a16="http://schemas.microsoft.com/office/drawing/2014/main" id="{13095C52-D8CC-A571-F487-CDF67866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1827" y="2482558"/>
              <a:ext cx="553121" cy="55312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42F7C8-DB7F-D2DC-EE06-512E6E59B2B3}"/>
              </a:ext>
            </a:extLst>
          </p:cNvPr>
          <p:cNvGrpSpPr/>
          <p:nvPr/>
        </p:nvGrpSpPr>
        <p:grpSpPr>
          <a:xfrm>
            <a:off x="4389475" y="2747517"/>
            <a:ext cx="1340547" cy="1290495"/>
            <a:chOff x="963622" y="1771017"/>
            <a:chExt cx="1340547" cy="1290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8E6E52-144D-B1BC-D078-2994E356D16D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DE7D4C-2710-743C-F583-29CF68CF9A03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Chameleon outline">
              <a:extLst>
                <a:ext uri="{FF2B5EF4-FFF2-40B4-BE49-F238E27FC236}">
                  <a16:creationId xmlns:a16="http://schemas.microsoft.com/office/drawing/2014/main" id="{77BBF8FF-39C6-8A84-C300-CE48C7FD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5367" y="2457364"/>
              <a:ext cx="553121" cy="5531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B2E7A-A6D4-CA69-BFB7-51EE5F3516A6}"/>
              </a:ext>
            </a:extLst>
          </p:cNvPr>
          <p:cNvGrpSpPr/>
          <p:nvPr/>
        </p:nvGrpSpPr>
        <p:grpSpPr>
          <a:xfrm>
            <a:off x="2931533" y="2733822"/>
            <a:ext cx="1340547" cy="1290495"/>
            <a:chOff x="963622" y="1771017"/>
            <a:chExt cx="1340547" cy="12904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7E263D-DB1C-3C18-92FF-9CA26CF0FA05}"/>
                </a:ext>
              </a:extLst>
            </p:cNvPr>
            <p:cNvSpPr/>
            <p:nvPr/>
          </p:nvSpPr>
          <p:spPr>
            <a:xfrm>
              <a:off x="963622" y="1771017"/>
              <a:ext cx="1340547" cy="12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6F6652-76C2-EFAB-121B-7F4570B0F9AF}"/>
                </a:ext>
              </a:extLst>
            </p:cNvPr>
            <p:cNvSpPr/>
            <p:nvPr/>
          </p:nvSpPr>
          <p:spPr>
            <a:xfrm>
              <a:off x="988538" y="2197894"/>
              <a:ext cx="538578" cy="5035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Chameleon outline">
              <a:extLst>
                <a:ext uri="{FF2B5EF4-FFF2-40B4-BE49-F238E27FC236}">
                  <a16:creationId xmlns:a16="http://schemas.microsoft.com/office/drawing/2014/main" id="{F2556D0E-C873-8522-AB5A-8321C37F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3622" y="2192597"/>
              <a:ext cx="553121" cy="553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394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Big object rearrangement vs small object rearrangement</a:t>
            </a:r>
          </a:p>
          <a:p>
            <a:pPr lvl="1"/>
            <a:r>
              <a:rPr lang="en-US" dirty="0"/>
              <a:t>Activity associated suggestion</a:t>
            </a:r>
          </a:p>
        </p:txBody>
      </p:sp>
    </p:spTree>
    <p:extLst>
      <p:ext uri="{BB962C8B-B14F-4D97-AF65-F5344CB8AC3E}">
        <p14:creationId xmlns:p14="http://schemas.microsoft.com/office/powerpoint/2010/main" val="2841100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6724-4433-3FBE-438B-F1A3786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E986-672D-4FEA-6740-380C165A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825625"/>
            <a:ext cx="4305299" cy="410845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802AB9-67B9-E669-28EB-C1A9A221F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282614"/>
            <a:ext cx="6743700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1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85E9-3A8D-2440-44BD-C0D6860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B0E-30E9-1448-53AE-E0D7CC66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49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F4-22AF-B0BF-8892-C36A270B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51" y="603251"/>
            <a:ext cx="11468100" cy="425450"/>
          </a:xfrm>
        </p:spPr>
        <p:txBody>
          <a:bodyPr>
            <a:normAutofit/>
          </a:bodyPr>
          <a:lstStyle/>
          <a:p>
            <a:r>
              <a:rPr lang="en-US" sz="1800" dirty="0"/>
              <a:t>Scene Mover: Automatic Move Planning for Scene Arrangement by Deep Reinforcement Learning (ACM SIGGRAPH 2020)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E4605A-8907-7E8D-EDF9-FA6BBDABE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6" y="1851025"/>
            <a:ext cx="6827265" cy="315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3328-74DD-B898-DF87-E7DAB5B89E30}"/>
              </a:ext>
            </a:extLst>
          </p:cNvPr>
          <p:cNvSpPr txBox="1"/>
          <p:nvPr/>
        </p:nvSpPr>
        <p:spPr>
          <a:xfrm>
            <a:off x="275511" y="5420482"/>
            <a:ext cx="866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Related work: given initial and target layout, automatically generate a move plan.</a:t>
            </a:r>
          </a:p>
        </p:txBody>
      </p:sp>
    </p:spTree>
    <p:extLst>
      <p:ext uri="{BB962C8B-B14F-4D97-AF65-F5344CB8AC3E}">
        <p14:creationId xmlns:p14="http://schemas.microsoft.com/office/powerpoint/2010/main" val="2348023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763E-FA82-871E-CF18-3304393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Structure to describe object relations in a scene</a:t>
            </a:r>
          </a:p>
          <a:p>
            <a:r>
              <a:rPr lang="en-US" dirty="0"/>
              <a:t>Rule-based scoring system</a:t>
            </a:r>
          </a:p>
          <a:p>
            <a:r>
              <a:rPr lang="en-US" dirty="0"/>
              <a:t>A new learning scheme that learn the spatial relationship of the objects which only require images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83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C66-82B0-1413-6AB1-B492191F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462416"/>
            <a:ext cx="10515600" cy="701366"/>
          </a:xfrm>
        </p:spPr>
        <p:txBody>
          <a:bodyPr>
            <a:normAutofit/>
          </a:bodyPr>
          <a:lstStyle/>
          <a:p>
            <a:r>
              <a:rPr lang="en-US" dirty="0"/>
              <a:t>Motivation: Explainable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DE9C-1233-9339-2894-D9420DA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380" y="1222654"/>
            <a:ext cx="544076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Highly explainable</a:t>
            </a:r>
          </a:p>
          <a:p>
            <a:pPr lvl="1"/>
            <a:r>
              <a:rPr lang="en-US" dirty="0"/>
              <a:t>Predict final state (imagination)</a:t>
            </a:r>
          </a:p>
          <a:p>
            <a:pPr lvl="2"/>
            <a:r>
              <a:rPr lang="en-US" dirty="0"/>
              <a:t>Pro: knowing what to do, final state gives a good indication for plan generation</a:t>
            </a:r>
          </a:p>
          <a:p>
            <a:pPr lvl="2"/>
            <a:r>
              <a:rPr lang="en-US" dirty="0"/>
              <a:t>Cons: cannot explain why doing this. The final state is a random generated high scored scene.</a:t>
            </a:r>
          </a:p>
          <a:p>
            <a:pPr lvl="1"/>
            <a:r>
              <a:rPr lang="en-US" dirty="0"/>
              <a:t>Robot behavior should be highly explainable (RL approach is not)</a:t>
            </a:r>
          </a:p>
          <a:p>
            <a:pPr lvl="1"/>
            <a:r>
              <a:rPr lang="en-US" dirty="0"/>
              <a:t>RL cannot explain what they are doing, since the actual actions are not based on a higher level action.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Scoring the prediction based on </a:t>
            </a:r>
            <a:r>
              <a:rPr lang="en-US" b="1" dirty="0"/>
              <a:t>rules</a:t>
            </a:r>
          </a:p>
          <a:p>
            <a:pPr lvl="2"/>
            <a:r>
              <a:rPr lang="en-US" b="1" dirty="0"/>
              <a:t>Everything can be scored, obj weight, size, …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94FC79B-F7C0-6F8F-E7BC-7C66DCAF1D5B}"/>
              </a:ext>
            </a:extLst>
          </p:cNvPr>
          <p:cNvSpPr/>
          <p:nvPr/>
        </p:nvSpPr>
        <p:spPr>
          <a:xfrm>
            <a:off x="3380376" y="5378618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ABC585B-2905-AE65-A11D-5F46A792CFAB}"/>
              </a:ext>
            </a:extLst>
          </p:cNvPr>
          <p:cNvSpPr/>
          <p:nvPr/>
        </p:nvSpPr>
        <p:spPr>
          <a:xfrm>
            <a:off x="4976349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361552A-D08E-441D-93CF-85FB748A47DC}"/>
              </a:ext>
            </a:extLst>
          </p:cNvPr>
          <p:cNvSpPr/>
          <p:nvPr/>
        </p:nvSpPr>
        <p:spPr>
          <a:xfrm>
            <a:off x="1553312" y="5931330"/>
            <a:ext cx="1669031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gen.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4617210-BAB2-BA96-DCA5-5C565E4225B5}"/>
              </a:ext>
            </a:extLst>
          </p:cNvPr>
          <p:cNvSpPr/>
          <p:nvPr/>
        </p:nvSpPr>
        <p:spPr>
          <a:xfrm>
            <a:off x="3305777" y="6042240"/>
            <a:ext cx="1549841" cy="4267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76239FE-31BB-6266-3206-BB99B3675814}"/>
              </a:ext>
            </a:extLst>
          </p:cNvPr>
          <p:cNvSpPr/>
          <p:nvPr/>
        </p:nvSpPr>
        <p:spPr>
          <a:xfrm>
            <a:off x="5212031" y="5203797"/>
            <a:ext cx="1189623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Intuition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FBEE260-5C05-5962-FCF9-4B592A7D12EA}"/>
              </a:ext>
            </a:extLst>
          </p:cNvPr>
          <p:cNvSpPr/>
          <p:nvPr/>
        </p:nvSpPr>
        <p:spPr>
          <a:xfrm>
            <a:off x="240880" y="5484390"/>
            <a:ext cx="999836" cy="984598"/>
          </a:xfrm>
          <a:prstGeom prst="cube">
            <a:avLst>
              <a:gd name="adj" fmla="val 2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F45240D-E02E-B340-476D-77239307CC10}"/>
              </a:ext>
            </a:extLst>
          </p:cNvPr>
          <p:cNvSpPr/>
          <p:nvPr/>
        </p:nvSpPr>
        <p:spPr>
          <a:xfrm>
            <a:off x="1642569" y="5343331"/>
            <a:ext cx="1490518" cy="5376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E223-1B82-181B-739F-F4F4C0DD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59"/>
          <a:stretch/>
        </p:blipFill>
        <p:spPr>
          <a:xfrm>
            <a:off x="105851" y="2694784"/>
            <a:ext cx="1224804" cy="1206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49626-C7D7-9B5C-E38B-B899197A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/>
          <a:stretch/>
        </p:blipFill>
        <p:spPr>
          <a:xfrm>
            <a:off x="1760838" y="1418030"/>
            <a:ext cx="1209018" cy="1206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C2B64B-7B09-A3DD-600B-BB499DA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1770979" y="2696003"/>
            <a:ext cx="1209018" cy="1206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A700D9-9292-663A-CDB1-0EF8E5DB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51"/>
          <a:stretch/>
        </p:blipFill>
        <p:spPr>
          <a:xfrm>
            <a:off x="1791262" y="3994294"/>
            <a:ext cx="1188735" cy="1206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1BAD2-A98F-858A-E5EB-56DC0C669FE1}"/>
              </a:ext>
            </a:extLst>
          </p:cNvPr>
          <p:cNvCxnSpPr/>
          <p:nvPr/>
        </p:nvCxnSpPr>
        <p:spPr>
          <a:xfrm>
            <a:off x="3305777" y="2045110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ADC68-9FFC-CF1D-DAB4-33D98B04E65C}"/>
              </a:ext>
            </a:extLst>
          </p:cNvPr>
          <p:cNvCxnSpPr/>
          <p:nvPr/>
        </p:nvCxnSpPr>
        <p:spPr>
          <a:xfrm>
            <a:off x="3305777" y="3308555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CC5-2636-DC11-BCAC-569DD6020C95}"/>
              </a:ext>
            </a:extLst>
          </p:cNvPr>
          <p:cNvCxnSpPr/>
          <p:nvPr/>
        </p:nvCxnSpPr>
        <p:spPr>
          <a:xfrm>
            <a:off x="3222343" y="4596581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5D37BDDB-BB35-64A4-DDE7-3B68823CCB66}"/>
              </a:ext>
            </a:extLst>
          </p:cNvPr>
          <p:cNvSpPr/>
          <p:nvPr/>
        </p:nvSpPr>
        <p:spPr>
          <a:xfrm>
            <a:off x="4251109" y="294653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DEB2DDE-B51F-AF7B-9B07-32A5AA6E6E87}"/>
              </a:ext>
            </a:extLst>
          </p:cNvPr>
          <p:cNvSpPr/>
          <p:nvPr/>
        </p:nvSpPr>
        <p:spPr>
          <a:xfrm>
            <a:off x="4239228" y="4122437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647C530-DC1C-F00A-21D6-5FF933847448}"/>
              </a:ext>
            </a:extLst>
          </p:cNvPr>
          <p:cNvSpPr/>
          <p:nvPr/>
        </p:nvSpPr>
        <p:spPr>
          <a:xfrm>
            <a:off x="4251108" y="1615643"/>
            <a:ext cx="1209017" cy="7240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 by KG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27459B-D375-EDD1-3C90-E7EF37EE8311}"/>
              </a:ext>
            </a:extLst>
          </p:cNvPr>
          <p:cNvCxnSpPr/>
          <p:nvPr/>
        </p:nvCxnSpPr>
        <p:spPr>
          <a:xfrm>
            <a:off x="5818909" y="3365802"/>
            <a:ext cx="759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32E09E-0772-FB69-0E3E-0B16D08777EB}"/>
              </a:ext>
            </a:extLst>
          </p:cNvPr>
          <p:cNvSpPr txBox="1"/>
          <p:nvPr/>
        </p:nvSpPr>
        <p:spPr>
          <a:xfrm>
            <a:off x="5818909" y="2996470"/>
            <a:ext cx="58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194156-16C4-BF51-5004-747DD89F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r="33620"/>
          <a:stretch/>
        </p:blipFill>
        <p:spPr>
          <a:xfrm>
            <a:off x="5593902" y="1418030"/>
            <a:ext cx="1209018" cy="12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19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FDE2-0FE5-1FFC-F896-F81CA562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531082"/>
            <a:ext cx="5841095" cy="824033"/>
          </a:xfrm>
        </p:spPr>
        <p:txBody>
          <a:bodyPr>
            <a:normAutofit/>
          </a:bodyPr>
          <a:lstStyle/>
          <a:p>
            <a:r>
              <a:rPr lang="en-US" dirty="0"/>
              <a:t>More Concrete Pipeline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274369A-BA74-73D8-B507-B9C1C671D427}"/>
              </a:ext>
            </a:extLst>
          </p:cNvPr>
          <p:cNvSpPr/>
          <p:nvPr/>
        </p:nvSpPr>
        <p:spPr>
          <a:xfrm>
            <a:off x="980923" y="2156074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Perception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19FC0-A48F-9556-D5C1-132730BFDA9D}"/>
              </a:ext>
            </a:extLst>
          </p:cNvPr>
          <p:cNvSpPr txBox="1">
            <a:spLocks/>
          </p:cNvSpPr>
          <p:nvPr/>
        </p:nvSpPr>
        <p:spPr>
          <a:xfrm>
            <a:off x="230502" y="2510169"/>
            <a:ext cx="86805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Images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616666-18B5-767F-7C95-EBE279836262}"/>
              </a:ext>
            </a:extLst>
          </p:cNvPr>
          <p:cNvSpPr txBox="1">
            <a:spLocks/>
          </p:cNvSpPr>
          <p:nvPr/>
        </p:nvSpPr>
        <p:spPr>
          <a:xfrm>
            <a:off x="2608070" y="2396110"/>
            <a:ext cx="782154" cy="57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A693BD-A40E-47F8-942B-F194EEB90147}"/>
              </a:ext>
            </a:extLst>
          </p:cNvPr>
          <p:cNvSpPr txBox="1">
            <a:spLocks/>
          </p:cNvSpPr>
          <p:nvPr/>
        </p:nvSpPr>
        <p:spPr>
          <a:xfrm>
            <a:off x="6292752" y="1920976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unrelated objects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CC1A4-59E2-E9BE-702F-2041F687D450}"/>
              </a:ext>
            </a:extLst>
          </p:cNvPr>
          <p:cNvSpPr txBox="1">
            <a:spLocks/>
          </p:cNvSpPr>
          <p:nvPr/>
        </p:nvSpPr>
        <p:spPr>
          <a:xfrm>
            <a:off x="8970240" y="1879033"/>
            <a:ext cx="143395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Reasoning the related scenes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FB3B6F-AF28-2B08-0665-2F72D67ABF8B}"/>
              </a:ext>
            </a:extLst>
          </p:cNvPr>
          <p:cNvSpPr txBox="1">
            <a:spLocks/>
          </p:cNvSpPr>
          <p:nvPr/>
        </p:nvSpPr>
        <p:spPr>
          <a:xfrm>
            <a:off x="10485099" y="1847440"/>
            <a:ext cx="1162629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Place it in the related scenes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AEECE-B855-C307-F99C-F6FFEE1E960C}"/>
              </a:ext>
            </a:extLst>
          </p:cNvPr>
          <p:cNvSpPr txBox="1">
            <a:spLocks/>
          </p:cNvSpPr>
          <p:nvPr/>
        </p:nvSpPr>
        <p:spPr>
          <a:xfrm>
            <a:off x="6226735" y="2798554"/>
            <a:ext cx="1519598" cy="436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related objects set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5CA40A6-6877-DFE0-A068-B8EB4A3248C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 flipV="1">
            <a:off x="5534106" y="-3022139"/>
            <a:ext cx="662729" cy="10401886"/>
          </a:xfrm>
          <a:prstGeom prst="bentConnector3">
            <a:avLst>
              <a:gd name="adj1" fmla="val -3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0A9009-07E0-AF90-2C0D-ED89FD2A049A}"/>
              </a:ext>
            </a:extLst>
          </p:cNvPr>
          <p:cNvSpPr txBox="1">
            <a:spLocks/>
          </p:cNvSpPr>
          <p:nvPr/>
        </p:nvSpPr>
        <p:spPr>
          <a:xfrm>
            <a:off x="4954771" y="3891929"/>
            <a:ext cx="1772240" cy="429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Good enough scene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9E760F-1A5F-CE43-38EA-9A8F6C2E66F3}"/>
              </a:ext>
            </a:extLst>
          </p:cNvPr>
          <p:cNvSpPr txBox="1">
            <a:spLocks/>
          </p:cNvSpPr>
          <p:nvPr/>
        </p:nvSpPr>
        <p:spPr>
          <a:xfrm>
            <a:off x="10487641" y="2780814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5C85F5-BCA9-F66C-1ACF-0FEB8340157A}"/>
              </a:ext>
            </a:extLst>
          </p:cNvPr>
          <p:cNvSpPr txBox="1">
            <a:spLocks/>
          </p:cNvSpPr>
          <p:nvPr/>
        </p:nvSpPr>
        <p:spPr>
          <a:xfrm>
            <a:off x="7388996" y="6199044"/>
            <a:ext cx="1767042" cy="261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Disorganized scene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0CED63-E3B7-65E9-DC6D-EC7A6FB98564}"/>
              </a:ext>
            </a:extLst>
          </p:cNvPr>
          <p:cNvSpPr txBox="1">
            <a:spLocks/>
          </p:cNvSpPr>
          <p:nvPr/>
        </p:nvSpPr>
        <p:spPr>
          <a:xfrm>
            <a:off x="5435414" y="6108189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generation new scenes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13DF94-2D11-1E43-D3F7-784B70CBCBEA}"/>
              </a:ext>
            </a:extLst>
          </p:cNvPr>
          <p:cNvSpPr txBox="1">
            <a:spLocks/>
          </p:cNvSpPr>
          <p:nvPr/>
        </p:nvSpPr>
        <p:spPr>
          <a:xfrm>
            <a:off x="9315599" y="3928558"/>
            <a:ext cx="1229066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Random generate new positions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526CE0-0C0A-CCAD-86CF-50498624E9D4}"/>
              </a:ext>
            </a:extLst>
          </p:cNvPr>
          <p:cNvSpPr txBox="1">
            <a:spLocks/>
          </p:cNvSpPr>
          <p:nvPr/>
        </p:nvSpPr>
        <p:spPr>
          <a:xfrm>
            <a:off x="7406339" y="3895960"/>
            <a:ext cx="1653961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Filter out the objects which locate wrong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4C6DD65-C291-4D46-0F58-3F3833BC2987}"/>
              </a:ext>
            </a:extLst>
          </p:cNvPr>
          <p:cNvSpPr txBox="1">
            <a:spLocks/>
          </p:cNvSpPr>
          <p:nvPr/>
        </p:nvSpPr>
        <p:spPr>
          <a:xfrm>
            <a:off x="10547174" y="5103537"/>
            <a:ext cx="1406558" cy="35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Output Scene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E78C8C24-301D-3C9F-CD30-60E366A7FF32}"/>
              </a:ext>
            </a:extLst>
          </p:cNvPr>
          <p:cNvSpPr/>
          <p:nvPr/>
        </p:nvSpPr>
        <p:spPr>
          <a:xfrm>
            <a:off x="3329452" y="2157776"/>
            <a:ext cx="1433957" cy="9049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recognizer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A2B04F5-6F80-05BA-810B-0E89EEA8F1FD}"/>
              </a:ext>
            </a:extLst>
          </p:cNvPr>
          <p:cNvSpPr txBox="1">
            <a:spLocks/>
          </p:cNvSpPr>
          <p:nvPr/>
        </p:nvSpPr>
        <p:spPr>
          <a:xfrm>
            <a:off x="4870509" y="2521270"/>
            <a:ext cx="1125106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Scene Type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5478D8-1773-65C6-ADFF-8078E575C11D}"/>
              </a:ext>
            </a:extLst>
          </p:cNvPr>
          <p:cNvCxnSpPr>
            <a:cxnSpLocks/>
          </p:cNvCxnSpPr>
          <p:nvPr/>
        </p:nvCxnSpPr>
        <p:spPr>
          <a:xfrm>
            <a:off x="7956223" y="2063699"/>
            <a:ext cx="89074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47FFA846-94CE-DABA-41C6-2ECE9A6D3877}"/>
              </a:ext>
            </a:extLst>
          </p:cNvPr>
          <p:cNvSpPr/>
          <p:nvPr/>
        </p:nvSpPr>
        <p:spPr>
          <a:xfrm>
            <a:off x="8914815" y="2430283"/>
            <a:ext cx="1433957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Reposition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E8AFF9D-AA52-BE3A-2F9D-4DA851CAFE24}"/>
              </a:ext>
            </a:extLst>
          </p:cNvPr>
          <p:cNvSpPr txBox="1">
            <a:spLocks/>
          </p:cNvSpPr>
          <p:nvPr/>
        </p:nvSpPr>
        <p:spPr>
          <a:xfrm>
            <a:off x="4896677" y="5004541"/>
            <a:ext cx="1186651" cy="36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Input Scene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F6F7BF-4F38-C470-EFBF-4E66481D4847}"/>
              </a:ext>
            </a:extLst>
          </p:cNvPr>
          <p:cNvSpPr txBox="1">
            <a:spLocks/>
          </p:cNvSpPr>
          <p:nvPr/>
        </p:nvSpPr>
        <p:spPr>
          <a:xfrm>
            <a:off x="8668206" y="5068286"/>
            <a:ext cx="1406559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Optimal scene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E9E98C61-5A77-62FF-669B-C8F74228C4C5}"/>
              </a:ext>
            </a:extLst>
          </p:cNvPr>
          <p:cNvSpPr/>
          <p:nvPr/>
        </p:nvSpPr>
        <p:spPr>
          <a:xfrm>
            <a:off x="6870167" y="4642701"/>
            <a:ext cx="1011984" cy="904973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 Eval.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F7A898-1A08-E0D0-C680-ACAF20498471}"/>
              </a:ext>
            </a:extLst>
          </p:cNvPr>
          <p:cNvCxnSpPr>
            <a:cxnSpLocks/>
          </p:cNvCxnSpPr>
          <p:nvPr/>
        </p:nvCxnSpPr>
        <p:spPr>
          <a:xfrm>
            <a:off x="7654975" y="5659687"/>
            <a:ext cx="337762" cy="44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074E75-05E9-8571-F0D2-91BB58889FF2}"/>
              </a:ext>
            </a:extLst>
          </p:cNvPr>
          <p:cNvCxnSpPr>
            <a:cxnSpLocks/>
          </p:cNvCxnSpPr>
          <p:nvPr/>
        </p:nvCxnSpPr>
        <p:spPr>
          <a:xfrm flipH="1">
            <a:off x="6842745" y="6268523"/>
            <a:ext cx="345590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D46303-5C93-DB6A-D7EF-17E8FAEE67E8}"/>
              </a:ext>
            </a:extLst>
          </p:cNvPr>
          <p:cNvCxnSpPr>
            <a:cxnSpLocks/>
          </p:cNvCxnSpPr>
          <p:nvPr/>
        </p:nvCxnSpPr>
        <p:spPr>
          <a:xfrm flipV="1">
            <a:off x="6125766" y="5665867"/>
            <a:ext cx="586708" cy="4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D7D1A3-5231-07FB-8CF1-BDA7AEE0B4F7}"/>
              </a:ext>
            </a:extLst>
          </p:cNvPr>
          <p:cNvCxnSpPr>
            <a:cxnSpLocks/>
          </p:cNvCxnSpPr>
          <p:nvPr/>
        </p:nvCxnSpPr>
        <p:spPr>
          <a:xfrm>
            <a:off x="7946388" y="5200073"/>
            <a:ext cx="606901" cy="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6803BA-2561-3B4C-4C52-DFA165F9C6FA}"/>
              </a:ext>
            </a:extLst>
          </p:cNvPr>
          <p:cNvCxnSpPr>
            <a:cxnSpLocks/>
          </p:cNvCxnSpPr>
          <p:nvPr/>
        </p:nvCxnSpPr>
        <p:spPr>
          <a:xfrm flipV="1">
            <a:off x="6822928" y="4016170"/>
            <a:ext cx="519885" cy="2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277005-2450-3B81-3759-AB4F24CD3B8C}"/>
              </a:ext>
            </a:extLst>
          </p:cNvPr>
          <p:cNvCxnSpPr>
            <a:cxnSpLocks/>
          </p:cNvCxnSpPr>
          <p:nvPr/>
        </p:nvCxnSpPr>
        <p:spPr>
          <a:xfrm flipH="1" flipV="1">
            <a:off x="6260904" y="4237054"/>
            <a:ext cx="657469" cy="45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9C11B3-2EE7-7B8C-5D04-6498394BC33D}"/>
              </a:ext>
            </a:extLst>
          </p:cNvPr>
          <p:cNvCxnSpPr>
            <a:cxnSpLocks/>
          </p:cNvCxnSpPr>
          <p:nvPr/>
        </p:nvCxnSpPr>
        <p:spPr>
          <a:xfrm>
            <a:off x="10044737" y="5224106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268DC2-F77F-0127-8479-A8BEACC751EC}"/>
              </a:ext>
            </a:extLst>
          </p:cNvPr>
          <p:cNvCxnSpPr>
            <a:cxnSpLocks/>
          </p:cNvCxnSpPr>
          <p:nvPr/>
        </p:nvCxnSpPr>
        <p:spPr>
          <a:xfrm flipV="1">
            <a:off x="8913728" y="4049425"/>
            <a:ext cx="329359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434F5E-AACE-62EF-3F76-9B4A5378DC82}"/>
              </a:ext>
            </a:extLst>
          </p:cNvPr>
          <p:cNvCxnSpPr>
            <a:cxnSpLocks/>
          </p:cNvCxnSpPr>
          <p:nvPr/>
        </p:nvCxnSpPr>
        <p:spPr>
          <a:xfrm flipH="1">
            <a:off x="8023580" y="4316244"/>
            <a:ext cx="1292019" cy="43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F2CC-63A6-0E85-F24B-5A9692023F6A}"/>
              </a:ext>
            </a:extLst>
          </p:cNvPr>
          <p:cNvSpPr/>
          <p:nvPr/>
        </p:nvSpPr>
        <p:spPr>
          <a:xfrm>
            <a:off x="4763409" y="3712665"/>
            <a:ext cx="7190323" cy="30228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712BDB7-A593-B75F-D5B6-62A5C1654E9B}"/>
              </a:ext>
            </a:extLst>
          </p:cNvPr>
          <p:cNvCxnSpPr>
            <a:cxnSpLocks/>
          </p:cNvCxnSpPr>
          <p:nvPr/>
        </p:nvCxnSpPr>
        <p:spPr>
          <a:xfrm>
            <a:off x="6165528" y="5174274"/>
            <a:ext cx="39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7C79DD-BD13-9E46-A6D9-4A77D62C7D05}"/>
              </a:ext>
            </a:extLst>
          </p:cNvPr>
          <p:cNvCxnSpPr>
            <a:cxnSpLocks/>
          </p:cNvCxnSpPr>
          <p:nvPr/>
        </p:nvCxnSpPr>
        <p:spPr>
          <a:xfrm flipV="1">
            <a:off x="8072138" y="2910615"/>
            <a:ext cx="572864" cy="1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BA6DA0-C597-DD54-55FC-2FE9532E60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0074765" y="2032106"/>
            <a:ext cx="410334" cy="20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5208B7-B868-85AE-616F-6A190F1F958D}"/>
              </a:ext>
            </a:extLst>
          </p:cNvPr>
          <p:cNvCxnSpPr>
            <a:cxnSpLocks/>
          </p:cNvCxnSpPr>
          <p:nvPr/>
        </p:nvCxnSpPr>
        <p:spPr>
          <a:xfrm flipV="1">
            <a:off x="9426626" y="1355115"/>
            <a:ext cx="0" cy="41597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CE87F61E-AD48-A419-198F-B1D11A9F0FC1}"/>
              </a:ext>
            </a:extLst>
          </p:cNvPr>
          <p:cNvSpPr txBox="1">
            <a:spLocks/>
          </p:cNvSpPr>
          <p:nvPr/>
        </p:nvSpPr>
        <p:spPr>
          <a:xfrm>
            <a:off x="8999974" y="1128734"/>
            <a:ext cx="1440683" cy="195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1568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3AE33CDC-194C-B13D-2FF6-EAE71A692730}"/>
              </a:ext>
            </a:extLst>
          </p:cNvPr>
          <p:cNvSpPr/>
          <p:nvPr/>
        </p:nvSpPr>
        <p:spPr>
          <a:xfrm>
            <a:off x="5841127" y="251012"/>
            <a:ext cx="5992285" cy="6311153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8AD8EA-45DC-7ABE-8782-6B2CD73278C6}"/>
              </a:ext>
            </a:extLst>
          </p:cNvPr>
          <p:cNvGrpSpPr/>
          <p:nvPr/>
        </p:nvGrpSpPr>
        <p:grpSpPr>
          <a:xfrm>
            <a:off x="6203753" y="603442"/>
            <a:ext cx="5302216" cy="5276083"/>
            <a:chOff x="646664" y="603442"/>
            <a:chExt cx="5302216" cy="52760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411C95-B680-2708-4982-AC5B5A326179}"/>
                </a:ext>
              </a:extLst>
            </p:cNvPr>
            <p:cNvSpPr/>
            <p:nvPr/>
          </p:nvSpPr>
          <p:spPr>
            <a:xfrm>
              <a:off x="646664" y="618589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8D5092-307E-1D8B-A082-A10F8630A99B}"/>
                </a:ext>
              </a:extLst>
            </p:cNvPr>
            <p:cNvGrpSpPr/>
            <p:nvPr/>
          </p:nvGrpSpPr>
          <p:grpSpPr>
            <a:xfrm>
              <a:off x="646664" y="603442"/>
              <a:ext cx="5302216" cy="5260936"/>
              <a:chOff x="2992527" y="739493"/>
              <a:chExt cx="5302216" cy="5260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A9C0FA-2026-B980-E56F-4D8D7FEE429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BDD10FC-D778-9A2B-5943-E871AADDDDA0}"/>
                  </a:ext>
                </a:extLst>
              </p:cNvPr>
              <p:cNvCxnSpPr>
                <a:cxnSpLocks/>
                <a:stCxn id="74" idx="1"/>
                <a:endCxn id="74" idx="3"/>
              </p:cNvCxnSpPr>
              <p:nvPr/>
            </p:nvCxnSpPr>
            <p:spPr>
              <a:xfrm>
                <a:off x="2992527" y="3385108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251D4-4E1A-80BA-D2FB-64914725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1F1C53-4026-650B-6F60-6E985EED364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4EEC9C-08E0-4A29-0F82-14691AB22241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ACD84A-60A6-1A03-4DFE-D042B5BBF79C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41AB82-5D43-6922-9128-D11DE81F5F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CE6B1-D5BD-75EF-D9B9-98ABC6E06FC5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94B45F6-F5F1-A177-8FD5-A83C853E8D7D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255330-64CE-FB8C-82AB-C4F6C799488B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C357BB-ADCA-3E5A-9C30-AF6157E1D16F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13E3FC-5A63-CB42-504D-A1B2A172A285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7BA57B-43F6-7E01-4A6B-43F44A6A758B}"/>
              </a:ext>
            </a:extLst>
          </p:cNvPr>
          <p:cNvGrpSpPr/>
          <p:nvPr/>
        </p:nvGrpSpPr>
        <p:grpSpPr>
          <a:xfrm>
            <a:off x="538911" y="603442"/>
            <a:ext cx="5302216" cy="5260936"/>
            <a:chOff x="538911" y="603442"/>
            <a:chExt cx="5302216" cy="52609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98E3B8-1184-A695-EB9B-83C6ACB0125F}"/>
                </a:ext>
              </a:extLst>
            </p:cNvPr>
            <p:cNvSpPr/>
            <p:nvPr/>
          </p:nvSpPr>
          <p:spPr>
            <a:xfrm>
              <a:off x="538911" y="603442"/>
              <a:ext cx="5302216" cy="52609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75A82C-A8F7-17B3-CD2C-ED20D025B9FB}"/>
                </a:ext>
              </a:extLst>
            </p:cNvPr>
            <p:cNvGrpSpPr/>
            <p:nvPr/>
          </p:nvGrpSpPr>
          <p:grpSpPr>
            <a:xfrm>
              <a:off x="538911" y="603442"/>
              <a:ext cx="5302216" cy="5260936"/>
              <a:chOff x="2884774" y="739493"/>
              <a:chExt cx="5302216" cy="52609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526447-F8CF-31B5-C279-91C6FE9633FC}"/>
                  </a:ext>
                </a:extLst>
              </p:cNvPr>
              <p:cNvSpPr/>
              <p:nvPr/>
            </p:nvSpPr>
            <p:spPr>
              <a:xfrm>
                <a:off x="4318661" y="2309752"/>
                <a:ext cx="2434441" cy="2303813"/>
              </a:xfrm>
              <a:prstGeom prst="ellipse">
                <a:avLst/>
              </a:prstGeom>
              <a:solidFill>
                <a:schemeClr val="accent1">
                  <a:alpha val="61794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801328-31AB-A339-AEE6-1353718291C7}"/>
                  </a:ext>
                </a:extLst>
              </p:cNvPr>
              <p:cNvCxnSpPr>
                <a:cxnSpLocks/>
                <a:stCxn id="46" idx="1"/>
                <a:endCxn id="46" idx="3"/>
              </p:cNvCxnSpPr>
              <p:nvPr/>
            </p:nvCxnSpPr>
            <p:spPr>
              <a:xfrm>
                <a:off x="2884774" y="3369961"/>
                <a:ext cx="530221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6CFDDC-9D4D-3E1F-988A-076BC038B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9510" y="739493"/>
                <a:ext cx="0" cy="52609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9473FD-DB08-9DCD-9E65-5777D875E6F5}"/>
                  </a:ext>
                </a:extLst>
              </p:cNvPr>
              <p:cNvSpPr txBox="1"/>
              <p:nvPr/>
            </p:nvSpPr>
            <p:spPr>
              <a:xfrm>
                <a:off x="5871268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AD49D6-495B-CD93-5EFA-FF3E317DA5C8}"/>
                  </a:ext>
                </a:extLst>
              </p:cNvPr>
              <p:cNvSpPr txBox="1"/>
              <p:nvPr/>
            </p:nvSpPr>
            <p:spPr>
              <a:xfrm>
                <a:off x="5939365" y="3804459"/>
                <a:ext cx="26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0E649-C326-C780-B818-1FFDD9BC414B}"/>
                  </a:ext>
                </a:extLst>
              </p:cNvPr>
              <p:cNvSpPr txBox="1"/>
              <p:nvPr/>
            </p:nvSpPr>
            <p:spPr>
              <a:xfrm>
                <a:off x="4845376" y="38044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8A6F0-01DE-7A23-0456-A2CFEAEF49D4}"/>
                  </a:ext>
                </a:extLst>
              </p:cNvPr>
              <p:cNvSpPr txBox="1"/>
              <p:nvPr/>
            </p:nvSpPr>
            <p:spPr>
              <a:xfrm>
                <a:off x="6931754" y="20469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D4994C-02EC-97F2-9B16-737036C67F32}"/>
                  </a:ext>
                </a:extLst>
              </p:cNvPr>
              <p:cNvSpPr txBox="1"/>
              <p:nvPr/>
            </p:nvSpPr>
            <p:spPr>
              <a:xfrm>
                <a:off x="4790613" y="286987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F5B371-73FA-90F6-518A-C0A99B52EF25}"/>
                  </a:ext>
                </a:extLst>
              </p:cNvPr>
              <p:cNvSpPr txBox="1"/>
              <p:nvPr/>
            </p:nvSpPr>
            <p:spPr>
              <a:xfrm>
                <a:off x="6991079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6214F4-45FD-9586-7703-11A1B84C8995}"/>
                  </a:ext>
                </a:extLst>
              </p:cNvPr>
              <p:cNvSpPr txBox="1"/>
              <p:nvPr/>
            </p:nvSpPr>
            <p:spPr>
              <a:xfrm>
                <a:off x="3822565" y="45482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1A8F7-261B-DA23-1B56-7C5F4A3C2182}"/>
                  </a:ext>
                </a:extLst>
              </p:cNvPr>
              <p:cNvSpPr txBox="1"/>
              <p:nvPr/>
            </p:nvSpPr>
            <p:spPr>
              <a:xfrm>
                <a:off x="3832485" y="20597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D919DD0-2301-4FA9-3C07-53BF0CA98B10}"/>
                  </a:ext>
                </a:extLst>
              </p:cNvPr>
              <p:cNvSpPr/>
              <p:nvPr/>
            </p:nvSpPr>
            <p:spPr>
              <a:xfrm>
                <a:off x="5416895" y="3310015"/>
                <a:ext cx="166255" cy="16625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257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33D42E-31A8-E889-8378-5F726AA3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7690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Properties can be thought about</a:t>
            </a:r>
          </a:p>
          <a:p>
            <a:pPr lvl="1"/>
            <a:r>
              <a:rPr lang="en-US" dirty="0"/>
              <a:t>Self properties</a:t>
            </a:r>
          </a:p>
          <a:p>
            <a:pPr lvl="2"/>
            <a:r>
              <a:rPr lang="en-US" dirty="0"/>
              <a:t>Name: string</a:t>
            </a:r>
          </a:p>
          <a:p>
            <a:pPr lvl="2"/>
            <a:r>
              <a:rPr lang="en-US" dirty="0"/>
              <a:t>Color: RGB/HSV or any color system, Vector3</a:t>
            </a:r>
          </a:p>
          <a:p>
            <a:pPr lvl="2"/>
            <a:r>
              <a:rPr lang="en-US" dirty="0"/>
              <a:t>Shape: box, capsule, ball, cylinder, …</a:t>
            </a:r>
          </a:p>
          <a:p>
            <a:pPr lvl="2"/>
            <a:r>
              <a:rPr lang="en-US" dirty="0"/>
              <a:t>Size: Vector3</a:t>
            </a:r>
          </a:p>
          <a:p>
            <a:pPr lvl="1"/>
            <a:r>
              <a:rPr lang="en-US" dirty="0"/>
              <a:t>Environment</a:t>
            </a:r>
          </a:p>
          <a:p>
            <a:pPr lvl="2"/>
            <a:r>
              <a:rPr lang="en-US" dirty="0"/>
              <a:t>Time: morning, afternoon, evening, night</a:t>
            </a:r>
          </a:p>
          <a:p>
            <a:pPr lvl="2"/>
            <a:r>
              <a:rPr lang="en-US" dirty="0"/>
              <a:t>Season: 4 seasons</a:t>
            </a:r>
          </a:p>
          <a:p>
            <a:pPr lvl="2"/>
            <a:r>
              <a:rPr lang="en-US" dirty="0"/>
              <a:t>Weather: rain, sunny, cloudy, …</a:t>
            </a:r>
          </a:p>
          <a:p>
            <a:pPr lvl="1"/>
            <a:r>
              <a:rPr lang="en-US" dirty="0"/>
              <a:t>Position: Vector3 </a:t>
            </a:r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7C372-AC10-B800-5A37-80932E16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9260537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97" y="2299007"/>
            <a:ext cx="4284406" cy="1090049"/>
          </a:xfrm>
        </p:spPr>
        <p:txBody>
          <a:bodyPr/>
          <a:lstStyle/>
          <a:p>
            <a:r>
              <a:rPr lang="en-US" dirty="0"/>
              <a:t>Imitation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r>
              <a:rPr lang="en-US" dirty="0"/>
              <a:t>Watching a user demonstration and replicating it with a robot</a:t>
            </a:r>
          </a:p>
          <a:p>
            <a:r>
              <a:rPr lang="en-US" dirty="0"/>
              <a:t>Solve different tasks in isolation</a:t>
            </a:r>
          </a:p>
        </p:txBody>
      </p:sp>
    </p:spTree>
    <p:extLst>
      <p:ext uri="{BB962C8B-B14F-4D97-AF65-F5344CB8AC3E}">
        <p14:creationId xmlns:p14="http://schemas.microsoft.com/office/powerpoint/2010/main" val="41605676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7B9-0825-7A04-3F3C-C8F54FCF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Program Synthesis by Examples for Object Repositioning Tasks  (2014 IROS)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474A9D6-D027-9937-6EB0-DD6FCE666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" y="1253331"/>
            <a:ext cx="6686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E1B8F-455F-F7A4-79F0-1823149F989E}"/>
              </a:ext>
            </a:extLst>
          </p:cNvPr>
          <p:cNvSpPr txBox="1"/>
          <p:nvPr/>
        </p:nvSpPr>
        <p:spPr>
          <a:xfrm>
            <a:off x="6804984" y="2696342"/>
            <a:ext cx="5268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/>
              <a:t>Learning Algorithm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Find appropriate filter expressions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value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Select objects where property is between min and max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Then combining filters from more complex situations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Conjunctions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Disjunctions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Scoring the filters by positive and negative examples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Iterate the searching for several times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Generate human readable places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Discussion: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Color is the only discrete property. Think about object name?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 one trained model be used for multiple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/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400" b="1" dirty="0"/>
                  <a:t>Language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Object Properties that considered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Discrete property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Color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400" dirty="0"/>
                  <a:t>Continues properties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sz="1400" dirty="0"/>
                  <a:t>Width, Height, aspect ratio, x, 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, area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CDE80-4C7B-0AB8-F19C-F52D399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81" y="1253331"/>
                <a:ext cx="5115237" cy="1384995"/>
              </a:xfrm>
              <a:prstGeom prst="rect">
                <a:avLst/>
              </a:prstGeom>
              <a:blipFill>
                <a:blip r:embed="rId3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10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975479-0F6A-E579-7AB5-460CCA3BE3D4}"/>
              </a:ext>
            </a:extLst>
          </p:cNvPr>
          <p:cNvSpPr txBox="1">
            <a:spLocks/>
          </p:cNvSpPr>
          <p:nvPr/>
        </p:nvSpPr>
        <p:spPr>
          <a:xfrm>
            <a:off x="804672" y="5434228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Paper: </a:t>
            </a:r>
            <a:r>
              <a:rPr lang="en-US" sz="2200" b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Synthetically Trained Neural Networks for Learning Human-Readable Plans from Real-World Demonstrations  </a:t>
            </a: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(2018 ICRA)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0502E1-1D05-3760-1FD1-A79AF954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8" y="865599"/>
            <a:ext cx="10555905" cy="27445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308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Imagination via DALL-E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739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022ED-985F-2FBB-B0F3-727B2071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1169509"/>
            <a:ext cx="6973739" cy="37044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667274-F4AA-1E28-A9C9-E99E434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4662"/>
            <a:ext cx="10515600" cy="206375"/>
          </a:xfrm>
        </p:spPr>
        <p:txBody>
          <a:bodyPr>
            <a:normAutofit fontScale="90000"/>
          </a:bodyPr>
          <a:lstStyle/>
          <a:p>
            <a:r>
              <a:rPr lang="en-GB" sz="1800" b="0" dirty="0">
                <a:effectLst/>
                <a:latin typeface="NimbusRomNo9L"/>
              </a:rPr>
              <a:t>Paper: DALL-E-Bot: Introducing Web-Scale Diffusion Models to Robotics (2022)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92A44-E07D-44C1-C466-E309C3100888}"/>
              </a:ext>
            </a:extLst>
          </p:cNvPr>
          <p:cNvSpPr txBox="1"/>
          <p:nvPr/>
        </p:nvSpPr>
        <p:spPr>
          <a:xfrm>
            <a:off x="6957981" y="1253331"/>
            <a:ext cx="51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Only use nouns describing the object’s class and leave including visual characteristics for future work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Extract ‘</a:t>
            </a:r>
            <a:r>
              <a:rPr lang="en-US" sz="1400" b="1" dirty="0"/>
              <a:t>apple</a:t>
            </a:r>
            <a:r>
              <a:rPr lang="en-US" sz="1400" dirty="0"/>
              <a:t>’ from ‘</a:t>
            </a:r>
            <a:r>
              <a:rPr lang="en-US" sz="1400" b="1" dirty="0"/>
              <a:t>a red apple on a wooden table</a:t>
            </a:r>
            <a:r>
              <a:rPr lang="en-US" sz="1400" dirty="0"/>
              <a:t>’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Personal Preferences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New scenes are generated by general models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no</a:t>
            </a:r>
            <a:r>
              <a:rPr lang="de-DE" altLang="zh-CN" sz="1400" dirty="0"/>
              <a:t> </a:t>
            </a:r>
            <a:r>
              <a:rPr lang="en-US" altLang="zh-CN" sz="1400" dirty="0" err="1"/>
              <a:t>customrized</a:t>
            </a:r>
            <a:r>
              <a:rPr lang="en-US" altLang="zh-CN" sz="1400" dirty="0"/>
              <a:t> result</a:t>
            </a:r>
          </a:p>
          <a:p>
            <a:pPr marL="742950" lvl="1" indent="-285750">
              <a:buFontTx/>
              <a:buChar char="-"/>
            </a:pPr>
            <a:r>
              <a:rPr lang="en-US" altLang="zh-CN" sz="1400" dirty="0"/>
              <a:t>It does not learn from user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280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4D0A-90F1-22B8-C1FC-B9293AED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DALL-E 2</a:t>
            </a:r>
          </a:p>
        </p:txBody>
      </p:sp>
      <p:pic>
        <p:nvPicPr>
          <p:cNvPr id="5" name="Content Placeholder 4" descr="A collage of tea cups&#10;&#10;Description automatically generated with low confidence">
            <a:extLst>
              <a:ext uri="{FF2B5EF4-FFF2-40B4-BE49-F238E27FC236}">
                <a16:creationId xmlns:a16="http://schemas.microsoft.com/office/drawing/2014/main" id="{8EF4C805-AAC5-1823-B624-FD09DD7D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4" y="2043772"/>
            <a:ext cx="6532869" cy="3533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13B3-ABD3-BDE9-10EF-4996AC460DE8}"/>
              </a:ext>
            </a:extLst>
          </p:cNvPr>
          <p:cNvSpPr txBox="1"/>
          <p:nvPr/>
        </p:nvSpPr>
        <p:spPr>
          <a:xfrm>
            <a:off x="6650164" y="2472063"/>
            <a:ext cx="5115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Image generation models like DALL-E 2 do not yet have a grasp of even </a:t>
            </a:r>
            <a:r>
              <a:rPr lang="en-US" sz="1400" b="1" dirty="0"/>
              <a:t>basic relations </a:t>
            </a:r>
            <a:r>
              <a:rPr lang="en-US" sz="1400" dirty="0"/>
              <a:t>involving simple objects and agents</a:t>
            </a:r>
            <a:endParaRPr lang="en-US" altLang="zh-CN" sz="1400" dirty="0"/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0936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7BA8-85A5-0098-D7C5-1A959B58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89" y="2583016"/>
            <a:ext cx="5534332" cy="1090049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337E-EDB2-5686-08E5-1ECD59E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58" y="4558993"/>
            <a:ext cx="10193594" cy="12518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504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799C-97E6-0FB6-8370-BB14065C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596035"/>
            <a:ext cx="6936941" cy="484619"/>
          </a:xfrm>
        </p:spPr>
        <p:txBody>
          <a:bodyPr>
            <a:normAutofit/>
          </a:bodyPr>
          <a:lstStyle/>
          <a:p>
            <a:r>
              <a:rPr lang="en-US" sz="1400" dirty="0"/>
              <a:t>Paper: THE INGREDIENTS OF REAL-WORLD OBOTIC </a:t>
            </a:r>
            <a:r>
              <a:rPr lang="en-US" sz="1400" b="1" dirty="0"/>
              <a:t>REINFORCEMENT LEARNING </a:t>
            </a:r>
            <a:r>
              <a:rPr lang="en-US" sz="1400" dirty="0"/>
              <a:t>(ICLR 2020)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B23DA7-AE65-E74C-8A8E-5F38E4EC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7" y="1493116"/>
            <a:ext cx="9107915" cy="4351338"/>
          </a:xfrm>
        </p:spPr>
      </p:pic>
    </p:spTree>
    <p:extLst>
      <p:ext uri="{BB962C8B-B14F-4D97-AF65-F5344CB8AC3E}">
        <p14:creationId xmlns:p14="http://schemas.microsoft.com/office/powerpoint/2010/main" val="1674882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34985E-B717-61E0-DD9A-5B4464413B6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dirty="0"/>
              <a:t>Paper: </a:t>
            </a:r>
            <a:r>
              <a:rPr lang="en-US" sz="2700" dirty="0" err="1"/>
              <a:t>TarGF</a:t>
            </a:r>
            <a:r>
              <a:rPr lang="en-US" sz="2700" dirty="0"/>
              <a:t>: Learning Target Gradient Field for Object Rearrangement (</a:t>
            </a:r>
            <a:r>
              <a:rPr lang="en-US" sz="2700" dirty="0" err="1"/>
              <a:t>NeurIPS</a:t>
            </a:r>
            <a:r>
              <a:rPr lang="en-US" sz="2700" dirty="0"/>
              <a:t> 2022)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4D62-6373-947B-E96F-7D849A6D18B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score-based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for a policy with a set of examples, without relying on reward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explore how to conduct efficient and accurate score-based reward estimation from image-based examples and leverage the recent progress on visual state representation learning [49, 50, 51, 52] to develop the visual gradient-based action.</a:t>
            </a:r>
            <a:endParaRPr lang="en-US" altLang="zh-CN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RL is on the control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it considering anything about art and personalization?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BAA7303-3379-A56F-5624-18FD9FA46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6" y="2729397"/>
            <a:ext cx="4039262" cy="3483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CC5995-4764-C40E-AD29-A6F3E345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862731"/>
            <a:ext cx="5523082" cy="3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19650</TotalTime>
  <Words>9174</Words>
  <Application>Microsoft Macintosh PowerPoint</Application>
  <PresentationFormat>Widescreen</PresentationFormat>
  <Paragraphs>1271</Paragraphs>
  <Slides>102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Consolas</vt:lpstr>
      <vt:lpstr>Helvetica Neue</vt:lpstr>
      <vt:lpstr>JetBrains Mono</vt:lpstr>
      <vt:lpstr>Menlo</vt:lpstr>
      <vt:lpstr>NimbusRomNo9L</vt:lpstr>
      <vt:lpstr>Open Sans</vt:lpstr>
      <vt:lpstr>Office Theme</vt:lpstr>
      <vt:lpstr>Spatial relation vector</vt:lpstr>
      <vt:lpstr>Introduction</vt:lpstr>
      <vt:lpstr>Important Dates</vt:lpstr>
      <vt:lpstr>Pipeline</vt:lpstr>
      <vt:lpstr>Titles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 by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NSFR+PI</vt:lpstr>
      <vt:lpstr>Predicate Invention Evaluation Flow</vt:lpstr>
      <vt:lpstr>Predicate Invention Evaluation Flow</vt:lpstr>
      <vt:lpstr>Predicate Invention Evaluation Flow</vt:lpstr>
      <vt:lpstr>Predicate Invention Evaluation Flow</vt:lpstr>
      <vt:lpstr>NSFR+PI</vt:lpstr>
      <vt:lpstr>Beam Search Clauses</vt:lpstr>
      <vt:lpstr>Twopairs</vt:lpstr>
      <vt:lpstr>Twopairs learning history</vt:lpstr>
      <vt:lpstr>Online-5-pair</vt:lpstr>
      <vt:lpstr>NSFR+PI</vt:lpstr>
      <vt:lpstr>NSFR+PI</vt:lpstr>
      <vt:lpstr>NSFR+PI</vt:lpstr>
      <vt:lpstr>PowerPoint Presentation</vt:lpstr>
      <vt:lpstr>PowerPoint Presentation</vt:lpstr>
      <vt:lpstr>Predicate Invention</vt:lpstr>
      <vt:lpstr>Predicate Invention</vt:lpstr>
      <vt:lpstr>Template Based New Predicate Invention: Clauses</vt:lpstr>
      <vt:lpstr>Template Based New Predicate Invention: Predicate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</vt:lpstr>
      <vt:lpstr>Experiment 2</vt:lpstr>
      <vt:lpstr>Experiment 2</vt:lpstr>
      <vt:lpstr>Experiment 3</vt:lpstr>
      <vt:lpstr>PowerPoint Presentation</vt:lpstr>
      <vt:lpstr>PowerPoint Presentation</vt:lpstr>
      <vt:lpstr>Next Step</vt:lpstr>
      <vt:lpstr>Task 1</vt:lpstr>
      <vt:lpstr>Experiment 1</vt:lpstr>
      <vt:lpstr>Experiment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knowledge</vt:lpstr>
      <vt:lpstr>Knowledge Graph</vt:lpstr>
      <vt:lpstr>Motivation: </vt:lpstr>
      <vt:lpstr>Motivation</vt:lpstr>
      <vt:lpstr>Motivation</vt:lpstr>
      <vt:lpstr>Other approach: Reinforcement Learning</vt:lpstr>
      <vt:lpstr>Our Approach: Rule-based scoring system for object placement task. </vt:lpstr>
      <vt:lpstr>PowerPoint Presentation</vt:lpstr>
      <vt:lpstr>PowerPoint Presentation</vt:lpstr>
      <vt:lpstr>PowerPoint Presentation</vt:lpstr>
      <vt:lpstr>Scene Mover: Automatic Move Planning for Scene Arrangement by Deep Reinforcement Learning (ACM SIGGRAPH 2020)</vt:lpstr>
      <vt:lpstr>Contribution</vt:lpstr>
      <vt:lpstr>Motivation: Explainable</vt:lpstr>
      <vt:lpstr>More Concrete Pipeline</vt:lpstr>
      <vt:lpstr>Implementation Details</vt:lpstr>
      <vt:lpstr>Imitation learning</vt:lpstr>
      <vt:lpstr>Paper: Program Synthesis by Examples for Object Repositioning Tasks  (2014 IROS)</vt:lpstr>
      <vt:lpstr>PowerPoint Presentation</vt:lpstr>
      <vt:lpstr>Imagination via DALL-E 2</vt:lpstr>
      <vt:lpstr>Paper: DALL-E-Bot: Introducing Web-Scale Diffusion Models to Robotics (2022)</vt:lpstr>
      <vt:lpstr>Limitation of DALL-E 2</vt:lpstr>
      <vt:lpstr>Reinforcement Learning</vt:lpstr>
      <vt:lpstr>Paper: THE INGREDIENTS OF REAL-WORLD OBOTIC REINFORCEMENT LEARNING (ICLR 2020)</vt:lpstr>
      <vt:lpstr>PowerPoint Presentation</vt:lpstr>
      <vt:lpstr>Planning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 vector</dc:title>
  <dc:creator>js46bidu@tu-darmstadt.de</dc:creator>
  <cp:lastModifiedBy>js46bidu</cp:lastModifiedBy>
  <cp:revision>126</cp:revision>
  <dcterms:created xsi:type="dcterms:W3CDTF">2022-12-15T09:41:48Z</dcterms:created>
  <dcterms:modified xsi:type="dcterms:W3CDTF">2023-03-16T15:54:47Z</dcterms:modified>
</cp:coreProperties>
</file>